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sldIdLst>
    <p:sldId id="287" r:id="rId5"/>
    <p:sldId id="291" r:id="rId6"/>
    <p:sldId id="292" r:id="rId7"/>
    <p:sldId id="293" r:id="rId8"/>
    <p:sldId id="262" r:id="rId9"/>
    <p:sldId id="294" r:id="rId10"/>
    <p:sldId id="325" r:id="rId11"/>
    <p:sldId id="326" r:id="rId12"/>
    <p:sldId id="263" r:id="rId13"/>
    <p:sldId id="321" r:id="rId14"/>
    <p:sldId id="320" r:id="rId15"/>
    <p:sldId id="324" r:id="rId16"/>
    <p:sldId id="327" r:id="rId17"/>
    <p:sldId id="328" r:id="rId18"/>
    <p:sldId id="337" r:id="rId19"/>
    <p:sldId id="301" r:id="rId20"/>
    <p:sldId id="300" r:id="rId21"/>
    <p:sldId id="330" r:id="rId22"/>
    <p:sldId id="333" r:id="rId23"/>
    <p:sldId id="332" r:id="rId24"/>
    <p:sldId id="331" r:id="rId25"/>
    <p:sldId id="334" r:id="rId26"/>
    <p:sldId id="335" r:id="rId27"/>
    <p:sldId id="336" r:id="rId28"/>
    <p:sldId id="338" r:id="rId29"/>
    <p:sldId id="340" r:id="rId30"/>
    <p:sldId id="339" r:id="rId31"/>
    <p:sldId id="341" r:id="rId32"/>
    <p:sldId id="318" r:id="rId33"/>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1pPr>
    <a:lvl2pPr marL="0" marR="0" indent="3429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2pPr>
    <a:lvl3pPr marL="0" marR="0" indent="6858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3pPr>
    <a:lvl4pPr marL="0" marR="0" indent="10287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4pPr>
    <a:lvl5pPr marL="0" marR="0" indent="13716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5pPr>
    <a:lvl6pPr marL="0" marR="0" indent="17145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6pPr>
    <a:lvl7pPr marL="0" marR="0" indent="20574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7pPr>
    <a:lvl8pPr marL="0" marR="0" indent="24003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8pPr>
    <a:lvl9pPr marL="0" marR="0" indent="274320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B0582-E445-4628-B08A-6D0C0408EFD6}" v="196" dt="2022-11-14T14:22:03.95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D4CE"/>
          </a:solidFill>
        </a:fill>
      </a:tcStyle>
    </a:wholeTbl>
    <a:band2H>
      <a:tcTxStyle/>
      <a:tcStyle>
        <a:tcBdr/>
        <a:fill>
          <a:solidFill>
            <a:srgbClr val="FFEB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DFD9"/>
          </a:solidFill>
        </a:fill>
      </a:tcStyle>
    </a:wholeTbl>
    <a:band2H>
      <a:tcTxStyle/>
      <a:tcStyle>
        <a:tcBdr/>
        <a:fill>
          <a:solidFill>
            <a:srgbClr val="FAF0E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ECFC"/>
          </a:solidFill>
        </a:fill>
      </a:tcStyle>
    </a:wholeTbl>
    <a:band2H>
      <a:tcTxStyle/>
      <a:tcStyle>
        <a:tcBdr/>
        <a:fill>
          <a:solidFill>
            <a:srgbClr val="FCF6F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 y="1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irdre Kilbride" userId="c5a8900d-63fa-4707-9ef3-ae5b472ddefe" providerId="ADAL" clId="{0B8B0582-E445-4628-B08A-6D0C0408EFD6}"/>
    <pc:docChg chg="modSld">
      <pc:chgData name="Deirdre Kilbride" userId="c5a8900d-63fa-4707-9ef3-ae5b472ddefe" providerId="ADAL" clId="{0B8B0582-E445-4628-B08A-6D0C0408EFD6}" dt="2022-11-14T14:22:03.955" v="191" actId="1036"/>
      <pc:docMkLst>
        <pc:docMk/>
      </pc:docMkLst>
      <pc:sldChg chg="modSp mod">
        <pc:chgData name="Deirdre Kilbride" userId="c5a8900d-63fa-4707-9ef3-ae5b472ddefe" providerId="ADAL" clId="{0B8B0582-E445-4628-B08A-6D0C0408EFD6}" dt="2022-11-14T14:22:03.955" v="191" actId="1036"/>
        <pc:sldMkLst>
          <pc:docMk/>
          <pc:sldMk cId="0" sldId="257"/>
        </pc:sldMkLst>
        <pc:spChg chg="mod">
          <ac:chgData name="Deirdre Kilbride" userId="c5a8900d-63fa-4707-9ef3-ae5b472ddefe" providerId="ADAL" clId="{0B8B0582-E445-4628-B08A-6D0C0408EFD6}" dt="2022-11-14T14:19:46.839" v="55" actId="1036"/>
          <ac:spMkLst>
            <pc:docMk/>
            <pc:sldMk cId="0" sldId="257"/>
            <ac:spMk id="15" creationId="{E2E2F273-C5B9-EBAA-68C6-324FA840015C}"/>
          </ac:spMkLst>
        </pc:spChg>
        <pc:spChg chg="mod">
          <ac:chgData name="Deirdre Kilbride" userId="c5a8900d-63fa-4707-9ef3-ae5b472ddefe" providerId="ADAL" clId="{0B8B0582-E445-4628-B08A-6D0C0408EFD6}" dt="2022-11-14T14:18:36.571" v="12" actId="1037"/>
          <ac:spMkLst>
            <pc:docMk/>
            <pc:sldMk cId="0" sldId="257"/>
            <ac:spMk id="16" creationId="{2F00E8E8-4D6B-DA55-3734-AFFF60AC36DD}"/>
          </ac:spMkLst>
        </pc:spChg>
        <pc:spChg chg="mod">
          <ac:chgData name="Deirdre Kilbride" userId="c5a8900d-63fa-4707-9ef3-ae5b472ddefe" providerId="ADAL" clId="{0B8B0582-E445-4628-B08A-6D0C0408EFD6}" dt="2022-11-14T14:21:02.681" v="174" actId="1038"/>
          <ac:spMkLst>
            <pc:docMk/>
            <pc:sldMk cId="0" sldId="257"/>
            <ac:spMk id="436" creationId="{00000000-0000-0000-0000-000000000000}"/>
          </ac:spMkLst>
        </pc:spChg>
        <pc:spChg chg="mod">
          <ac:chgData name="Deirdre Kilbride" userId="c5a8900d-63fa-4707-9ef3-ae5b472ddefe" providerId="ADAL" clId="{0B8B0582-E445-4628-B08A-6D0C0408EFD6}" dt="2022-11-14T14:21:09.587" v="175" actId="1076"/>
          <ac:spMkLst>
            <pc:docMk/>
            <pc:sldMk cId="0" sldId="257"/>
            <ac:spMk id="437" creationId="{00000000-0000-0000-0000-000000000000}"/>
          </ac:spMkLst>
        </pc:spChg>
        <pc:spChg chg="mod">
          <ac:chgData name="Deirdre Kilbride" userId="c5a8900d-63fa-4707-9ef3-ae5b472ddefe" providerId="ADAL" clId="{0B8B0582-E445-4628-B08A-6D0C0408EFD6}" dt="2022-11-14T14:19:28.927" v="18" actId="1036"/>
          <ac:spMkLst>
            <pc:docMk/>
            <pc:sldMk cId="0" sldId="257"/>
            <ac:spMk id="438" creationId="{00000000-0000-0000-0000-000000000000}"/>
          </ac:spMkLst>
        </pc:spChg>
        <pc:spChg chg="mod">
          <ac:chgData name="Deirdre Kilbride" userId="c5a8900d-63fa-4707-9ef3-ae5b472ddefe" providerId="ADAL" clId="{0B8B0582-E445-4628-B08A-6D0C0408EFD6}" dt="2022-11-14T14:20:43.230" v="151" actId="1036"/>
          <ac:spMkLst>
            <pc:docMk/>
            <pc:sldMk cId="0" sldId="257"/>
            <ac:spMk id="439" creationId="{00000000-0000-0000-0000-000000000000}"/>
          </ac:spMkLst>
        </pc:spChg>
        <pc:spChg chg="mod">
          <ac:chgData name="Deirdre Kilbride" userId="c5a8900d-63fa-4707-9ef3-ae5b472ddefe" providerId="ADAL" clId="{0B8B0582-E445-4628-B08A-6D0C0408EFD6}" dt="2022-11-14T14:20:09.912" v="93" actId="1036"/>
          <ac:spMkLst>
            <pc:docMk/>
            <pc:sldMk cId="0" sldId="257"/>
            <ac:spMk id="440" creationId="{00000000-0000-0000-0000-000000000000}"/>
          </ac:spMkLst>
        </pc:spChg>
        <pc:spChg chg="mod">
          <ac:chgData name="Deirdre Kilbride" userId="c5a8900d-63fa-4707-9ef3-ae5b472ddefe" providerId="ADAL" clId="{0B8B0582-E445-4628-B08A-6D0C0408EFD6}" dt="2022-11-14T14:22:03.955" v="191" actId="1036"/>
          <ac:spMkLst>
            <pc:docMk/>
            <pc:sldMk cId="0" sldId="257"/>
            <ac:spMk id="441" creationId="{00000000-0000-0000-0000-000000000000}"/>
          </ac:spMkLst>
        </pc:spChg>
        <pc:spChg chg="mod">
          <ac:chgData name="Deirdre Kilbride" userId="c5a8900d-63fa-4707-9ef3-ae5b472ddefe" providerId="ADAL" clId="{0B8B0582-E445-4628-B08A-6D0C0408EFD6}" dt="2022-11-14T14:21:44.355" v="187" actId="1036"/>
          <ac:spMkLst>
            <pc:docMk/>
            <pc:sldMk cId="0" sldId="257"/>
            <ac:spMk id="442" creationId="{00000000-0000-0000-0000-000000000000}"/>
          </ac:spMkLst>
        </pc:spChg>
        <pc:spChg chg="mod">
          <ac:chgData name="Deirdre Kilbride" userId="c5a8900d-63fa-4707-9ef3-ae5b472ddefe" providerId="ADAL" clId="{0B8B0582-E445-4628-B08A-6D0C0408EFD6}" dt="2022-11-14T14:21:26.506" v="182" actId="1038"/>
          <ac:spMkLst>
            <pc:docMk/>
            <pc:sldMk cId="0" sldId="257"/>
            <ac:spMk id="443" creationId="{00000000-0000-0000-0000-000000000000}"/>
          </ac:spMkLst>
        </pc:spChg>
        <pc:spChg chg="mod ord">
          <ac:chgData name="Deirdre Kilbride" userId="c5a8900d-63fa-4707-9ef3-ae5b472ddefe" providerId="ADAL" clId="{0B8B0582-E445-4628-B08A-6D0C0408EFD6}" dt="2022-11-14T14:20:21.633" v="111" actId="167"/>
          <ac:spMkLst>
            <pc:docMk/>
            <pc:sldMk cId="0" sldId="257"/>
            <ac:spMk id="44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xfrm>
            <a:off x="1143000" y="685800"/>
            <a:ext cx="4572000" cy="3429000"/>
          </a:xfrm>
          <a:prstGeom prst="rect">
            <a:avLst/>
          </a:prstGeom>
        </p:spPr>
        <p:txBody>
          <a:bodyPr/>
          <a:lstStyle/>
          <a:p>
            <a:endParaRPr/>
          </a:p>
        </p:txBody>
      </p:sp>
      <p:sp>
        <p:nvSpPr>
          <p:cNvPr id="429" name="Shape 42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08894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8466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75714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39515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26884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Star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210DB92F-1664-2443-AAD1-5A59E4264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28000" y="1116000"/>
            <a:ext cx="2088000" cy="2088000"/>
          </a:xfrm>
          <a:prstGeom prst="rect">
            <a:avLst/>
          </a:prstGeom>
        </p:spPr>
      </p:pic>
      <p:cxnSp>
        <p:nvCxnSpPr>
          <p:cNvPr id="10" name="Straight Connector 9">
            <a:extLst>
              <a:ext uri="{FF2B5EF4-FFF2-40B4-BE49-F238E27FC236}">
                <a16:creationId xmlns:a16="http://schemas.microsoft.com/office/drawing/2014/main" id="{8E0F5C43-FBA2-6047-B70F-64D3A99E8EB3}"/>
              </a:ext>
            </a:extLst>
          </p:cNvPr>
          <p:cNvCxnSpPr/>
          <p:nvPr userDrawn="1"/>
        </p:nvCxnSpPr>
        <p:spPr>
          <a:xfrm>
            <a:off x="216000" y="4554000"/>
            <a:ext cx="871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24998F3-A8FA-A343-84EB-AB3AEB19ECAF}"/>
              </a:ext>
            </a:extLst>
          </p:cNvPr>
          <p:cNvSpPr txBox="1"/>
          <p:nvPr userDrawn="1"/>
        </p:nvSpPr>
        <p:spPr>
          <a:xfrm>
            <a:off x="0" y="-380003"/>
            <a:ext cx="432000" cy="252000"/>
          </a:xfrm>
          <a:prstGeom prst="rect">
            <a:avLst/>
          </a:prstGeom>
          <a:solidFill>
            <a:schemeClr val="accent2"/>
          </a:solidFill>
        </p:spPr>
        <p:txBody>
          <a:bodyPr wrap="square" lIns="72000" tIns="36000" rIns="36000" bIns="36000" rtlCol="0">
            <a:spAutoFit/>
          </a:bodyPr>
          <a:lstStyle/>
          <a:p>
            <a:pPr>
              <a:lnSpc>
                <a:spcPts val="1400"/>
              </a:lnSpc>
            </a:pPr>
            <a:r>
              <a:rPr lang="nl-NL" b="1">
                <a:solidFill>
                  <a:schemeClr val="bg1"/>
                </a:solidFill>
              </a:rPr>
              <a:t>1</a:t>
            </a:r>
          </a:p>
        </p:txBody>
      </p:sp>
      <p:sp>
        <p:nvSpPr>
          <p:cNvPr id="6" name="TextBox 5">
            <a:extLst>
              <a:ext uri="{FF2B5EF4-FFF2-40B4-BE49-F238E27FC236}">
                <a16:creationId xmlns:a16="http://schemas.microsoft.com/office/drawing/2014/main" id="{50B5C631-4394-3B4A-B3E7-72F98E6B0EB1}"/>
              </a:ext>
            </a:extLst>
          </p:cNvPr>
          <p:cNvSpPr txBox="1"/>
          <p:nvPr userDrawn="1"/>
        </p:nvSpPr>
        <p:spPr>
          <a:xfrm>
            <a:off x="556759" y="-380003"/>
            <a:ext cx="2880000" cy="259293"/>
          </a:xfrm>
          <a:prstGeom prst="rect">
            <a:avLst/>
          </a:prstGeom>
          <a:solidFill>
            <a:schemeClr val="accent1"/>
          </a:solidFill>
        </p:spPr>
        <p:txBody>
          <a:bodyPr wrap="square" lIns="72000" tIns="36000" rIns="36000" bIns="36000" rtlCol="0">
            <a:spAutoFit/>
          </a:bodyPr>
          <a:lstStyle/>
          <a:p>
            <a:pPr>
              <a:lnSpc>
                <a:spcPts val="1400"/>
              </a:lnSpc>
            </a:pPr>
            <a:r>
              <a:rPr lang="en-GB" b="1" noProof="0">
                <a:solidFill>
                  <a:schemeClr val="bg1"/>
                </a:solidFill>
              </a:rPr>
              <a:t>Start</a:t>
            </a:r>
          </a:p>
        </p:txBody>
      </p:sp>
      <p:sp>
        <p:nvSpPr>
          <p:cNvPr id="14" name="TextBox 13">
            <a:extLst>
              <a:ext uri="{FF2B5EF4-FFF2-40B4-BE49-F238E27FC236}">
                <a16:creationId xmlns:a16="http://schemas.microsoft.com/office/drawing/2014/main" id="{F1929E44-B251-B46B-6CC2-A5E573945C2B}"/>
              </a:ext>
            </a:extLst>
          </p:cNvPr>
          <p:cNvSpPr txBox="1"/>
          <p:nvPr userDrawn="1"/>
        </p:nvSpPr>
        <p:spPr>
          <a:xfrm>
            <a:off x="1869850" y="4600960"/>
            <a:ext cx="651326" cy="438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University</a:t>
            </a:r>
          </a:p>
          <a:p>
            <a:pPr algn="l"/>
            <a:r>
              <a:rPr lang="en-GB" sz="750" noProof="1"/>
              <a:t>College</a:t>
            </a:r>
          </a:p>
          <a:p>
            <a:pPr algn="l"/>
            <a:r>
              <a:rPr lang="en-GB" sz="750" noProof="1"/>
              <a:t>Dublin</a:t>
            </a:r>
          </a:p>
        </p:txBody>
      </p:sp>
      <p:sp>
        <p:nvSpPr>
          <p:cNvPr id="15" name="TextBox 14">
            <a:extLst>
              <a:ext uri="{FF2B5EF4-FFF2-40B4-BE49-F238E27FC236}">
                <a16:creationId xmlns:a16="http://schemas.microsoft.com/office/drawing/2014/main" id="{C308D8A9-0F6D-C60F-F85E-98A5A280FFDD}"/>
              </a:ext>
            </a:extLst>
          </p:cNvPr>
          <p:cNvSpPr txBox="1"/>
          <p:nvPr userDrawn="1"/>
        </p:nvSpPr>
        <p:spPr>
          <a:xfrm>
            <a:off x="3471220" y="4606404"/>
            <a:ext cx="633173"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Helsingin</a:t>
            </a:r>
          </a:p>
          <a:p>
            <a:pPr algn="l"/>
            <a:r>
              <a:rPr lang="en-GB" sz="750" noProof="1"/>
              <a:t>yliopisto</a:t>
            </a:r>
          </a:p>
        </p:txBody>
      </p:sp>
      <p:sp>
        <p:nvSpPr>
          <p:cNvPr id="17" name="TextBox 16">
            <a:extLst>
              <a:ext uri="{FF2B5EF4-FFF2-40B4-BE49-F238E27FC236}">
                <a16:creationId xmlns:a16="http://schemas.microsoft.com/office/drawing/2014/main" id="{2A6C895C-C9D4-F39B-F1B2-25BE08057B55}"/>
              </a:ext>
            </a:extLst>
          </p:cNvPr>
          <p:cNvSpPr txBox="1"/>
          <p:nvPr userDrawn="1"/>
        </p:nvSpPr>
        <p:spPr>
          <a:xfrm>
            <a:off x="5001092" y="4605716"/>
            <a:ext cx="726141" cy="438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Uniwersytet </a:t>
            </a:r>
          </a:p>
          <a:p>
            <a:pPr algn="l"/>
            <a:r>
              <a:rPr lang="en-GB" sz="750" noProof="1"/>
              <a:t>Jagielloński </a:t>
            </a:r>
          </a:p>
          <a:p>
            <a:pPr algn="l"/>
            <a:r>
              <a:rPr lang="en-GB" sz="750" noProof="1"/>
              <a:t>w Krakowie</a:t>
            </a:r>
          </a:p>
        </p:txBody>
      </p:sp>
      <p:sp>
        <p:nvSpPr>
          <p:cNvPr id="19" name="TextBox 18">
            <a:extLst>
              <a:ext uri="{FF2B5EF4-FFF2-40B4-BE49-F238E27FC236}">
                <a16:creationId xmlns:a16="http://schemas.microsoft.com/office/drawing/2014/main" id="{A2E8ADE5-F831-BA44-E959-115EF8DB83A8}"/>
              </a:ext>
            </a:extLst>
          </p:cNvPr>
          <p:cNvSpPr txBox="1"/>
          <p:nvPr userDrawn="1"/>
        </p:nvSpPr>
        <p:spPr>
          <a:xfrm>
            <a:off x="6579449" y="4606589"/>
            <a:ext cx="775602" cy="438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Universidad </a:t>
            </a:r>
          </a:p>
          <a:p>
            <a:pPr algn="l"/>
            <a:r>
              <a:rPr lang="en-GB" sz="750" noProof="1"/>
              <a:t>Complutense de Madrid</a:t>
            </a:r>
          </a:p>
        </p:txBody>
      </p:sp>
      <p:sp>
        <p:nvSpPr>
          <p:cNvPr id="21" name="TextBox 20">
            <a:extLst>
              <a:ext uri="{FF2B5EF4-FFF2-40B4-BE49-F238E27FC236}">
                <a16:creationId xmlns:a16="http://schemas.microsoft.com/office/drawing/2014/main" id="{9BF8268B-4063-A74D-D591-8E27D38A1A23}"/>
              </a:ext>
            </a:extLst>
          </p:cNvPr>
          <p:cNvSpPr txBox="1"/>
          <p:nvPr userDrawn="1"/>
        </p:nvSpPr>
        <p:spPr>
          <a:xfrm>
            <a:off x="8216226" y="4607463"/>
            <a:ext cx="633174"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Universität</a:t>
            </a:r>
          </a:p>
          <a:p>
            <a:pPr algn="l"/>
            <a:r>
              <a:rPr lang="en-GB" sz="750" noProof="1"/>
              <a:t>Zürich</a:t>
            </a:r>
          </a:p>
        </p:txBody>
      </p:sp>
      <p:sp>
        <p:nvSpPr>
          <p:cNvPr id="25" name="TextBox 24">
            <a:extLst>
              <a:ext uri="{FF2B5EF4-FFF2-40B4-BE49-F238E27FC236}">
                <a16:creationId xmlns:a16="http://schemas.microsoft.com/office/drawing/2014/main" id="{22DBDED9-C7F2-CDC3-EF18-7E5444FD4820}"/>
              </a:ext>
            </a:extLst>
          </p:cNvPr>
          <p:cNvSpPr txBox="1"/>
          <p:nvPr userDrawn="1"/>
        </p:nvSpPr>
        <p:spPr>
          <a:xfrm>
            <a:off x="162953" y="4598999"/>
            <a:ext cx="880656"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Freie Universität </a:t>
            </a:r>
          </a:p>
          <a:p>
            <a:pPr algn="l"/>
            <a:r>
              <a:rPr lang="en-GB" sz="750" noProof="1"/>
              <a:t>Berlin</a:t>
            </a:r>
          </a:p>
        </p:txBody>
      </p:sp>
      <p:sp>
        <p:nvSpPr>
          <p:cNvPr id="27" name="TextBox 26">
            <a:extLst>
              <a:ext uri="{FF2B5EF4-FFF2-40B4-BE49-F238E27FC236}">
                <a16:creationId xmlns:a16="http://schemas.microsoft.com/office/drawing/2014/main" id="{48DA50E1-9174-88F9-F1B2-B423E6AE73EC}"/>
              </a:ext>
            </a:extLst>
          </p:cNvPr>
          <p:cNvSpPr txBox="1"/>
          <p:nvPr userDrawn="1"/>
        </p:nvSpPr>
        <p:spPr>
          <a:xfrm>
            <a:off x="860341" y="4063703"/>
            <a:ext cx="1086018" cy="438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Alma Mater </a:t>
            </a:r>
          </a:p>
          <a:p>
            <a:pPr algn="l"/>
            <a:r>
              <a:rPr lang="en-GB" sz="750" noProof="1"/>
              <a:t>Studiorum Universitá </a:t>
            </a:r>
          </a:p>
          <a:p>
            <a:pPr algn="l"/>
            <a:r>
              <a:rPr lang="en-GB" sz="750" noProof="1"/>
              <a:t>di Bologna</a:t>
            </a:r>
          </a:p>
        </p:txBody>
      </p:sp>
      <p:sp>
        <p:nvSpPr>
          <p:cNvPr id="29" name="TextBox 28">
            <a:extLst>
              <a:ext uri="{FF2B5EF4-FFF2-40B4-BE49-F238E27FC236}">
                <a16:creationId xmlns:a16="http://schemas.microsoft.com/office/drawing/2014/main" id="{5C49C5FB-A7BC-17E7-3450-1F8385ABF98E}"/>
              </a:ext>
            </a:extLst>
          </p:cNvPr>
          <p:cNvSpPr txBox="1"/>
          <p:nvPr userDrawn="1"/>
        </p:nvSpPr>
        <p:spPr>
          <a:xfrm>
            <a:off x="2573477" y="4179120"/>
            <a:ext cx="824506"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The University</a:t>
            </a:r>
          </a:p>
          <a:p>
            <a:pPr algn="l"/>
            <a:r>
              <a:rPr lang="en-GB" sz="750" noProof="1"/>
              <a:t>of Edinburgh</a:t>
            </a:r>
          </a:p>
        </p:txBody>
      </p:sp>
      <p:sp>
        <p:nvSpPr>
          <p:cNvPr id="31" name="TextBox 30">
            <a:extLst>
              <a:ext uri="{FF2B5EF4-FFF2-40B4-BE49-F238E27FC236}">
                <a16:creationId xmlns:a16="http://schemas.microsoft.com/office/drawing/2014/main" id="{EC6BACB8-81BC-655E-C4C9-759E0DBA7412}"/>
              </a:ext>
            </a:extLst>
          </p:cNvPr>
          <p:cNvSpPr txBox="1"/>
          <p:nvPr userDrawn="1"/>
        </p:nvSpPr>
        <p:spPr>
          <a:xfrm>
            <a:off x="4245565" y="4185730"/>
            <a:ext cx="673339"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Universiteit</a:t>
            </a:r>
          </a:p>
          <a:p>
            <a:pPr algn="l"/>
            <a:r>
              <a:rPr lang="en-GB" sz="750" noProof="1"/>
              <a:t>Leiden</a:t>
            </a:r>
          </a:p>
        </p:txBody>
      </p:sp>
      <p:sp>
        <p:nvSpPr>
          <p:cNvPr id="33" name="TextBox 32">
            <a:extLst>
              <a:ext uri="{FF2B5EF4-FFF2-40B4-BE49-F238E27FC236}">
                <a16:creationId xmlns:a16="http://schemas.microsoft.com/office/drawing/2014/main" id="{8843045D-B2A0-E108-4A4E-DF5C56CEF185}"/>
              </a:ext>
            </a:extLst>
          </p:cNvPr>
          <p:cNvSpPr txBox="1"/>
          <p:nvPr userDrawn="1"/>
        </p:nvSpPr>
        <p:spPr>
          <a:xfrm>
            <a:off x="5825209" y="4282994"/>
            <a:ext cx="673339"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KU Leuven</a:t>
            </a:r>
          </a:p>
        </p:txBody>
      </p:sp>
      <p:sp>
        <p:nvSpPr>
          <p:cNvPr id="35" name="TextBox 34">
            <a:extLst>
              <a:ext uri="{FF2B5EF4-FFF2-40B4-BE49-F238E27FC236}">
                <a16:creationId xmlns:a16="http://schemas.microsoft.com/office/drawing/2014/main" id="{6E2975F5-DD3A-7916-3B66-9BCF284E07C2}"/>
              </a:ext>
            </a:extLst>
          </p:cNvPr>
          <p:cNvSpPr txBox="1"/>
          <p:nvPr userDrawn="1"/>
        </p:nvSpPr>
        <p:spPr>
          <a:xfrm>
            <a:off x="7207120" y="4174357"/>
            <a:ext cx="1067060" cy="323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750" noProof="1"/>
              <a:t>Université Paris 1  Panthéon-Sorbonne</a:t>
            </a:r>
          </a:p>
        </p:txBody>
      </p:sp>
    </p:spTree>
    <p:extLst>
      <p:ext uri="{BB962C8B-B14F-4D97-AF65-F5344CB8AC3E}">
        <p14:creationId xmlns:p14="http://schemas.microsoft.com/office/powerpoint/2010/main" val="3057594016"/>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385">
          <p15:clr>
            <a:srgbClr val="FBAE40"/>
          </p15:clr>
        </p15:guide>
        <p15:guide id="4" pos="3878">
          <p15:clr>
            <a:srgbClr val="FBAE40"/>
          </p15:clr>
        </p15:guide>
        <p15:guide id="5" pos="1383">
          <p15:clr>
            <a:srgbClr val="FBAE40"/>
          </p15:clr>
        </p15:guide>
        <p15:guide id="6" pos="1882">
          <p15:clr>
            <a:srgbClr val="FBAE40"/>
          </p15:clr>
        </p15:guide>
        <p15:guide id="7" pos="2880">
          <p15:clr>
            <a:srgbClr val="FBAE40"/>
          </p15:clr>
        </p15:guide>
        <p15:guide id="8" pos="5760">
          <p15:clr>
            <a:srgbClr val="FBAE40"/>
          </p15:clr>
        </p15:guide>
        <p15:guide id="9" orient="horz" pos="2935">
          <p15:clr>
            <a:srgbClr val="FBAE40"/>
          </p15:clr>
        </p15:guide>
        <p15:guide id="10" orient="horz" pos="2799">
          <p15:clr>
            <a:srgbClr val="FBAE40"/>
          </p15:clr>
        </p15:guide>
        <p15:guide id="11" pos="4876">
          <p15:clr>
            <a:srgbClr val="FBAE40"/>
          </p15:clr>
        </p15:guide>
        <p15:guide id="12" pos="4377">
          <p15:clr>
            <a:srgbClr val="FBAE40"/>
          </p15:clr>
        </p15:guide>
        <p15:guide id="13">
          <p15:clr>
            <a:srgbClr val="FBAE40"/>
          </p15:clr>
        </p15:guide>
        <p15:guide id="14" pos="2381">
          <p15:clr>
            <a:srgbClr val="FBAE40"/>
          </p15:clr>
        </p15:guide>
        <p15:guide id="15" pos="3379">
          <p15:clr>
            <a:srgbClr val="FBAE40"/>
          </p15:clr>
        </p15:guide>
        <p15:guide id="17" pos="5375">
          <p15:clr>
            <a:srgbClr val="FBAE40"/>
          </p15:clr>
        </p15:guide>
        <p15:guide id="18" pos="8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text large">
    <p:bg>
      <p:bgPr>
        <a:solidFill>
          <a:srgbClr val="FFFFFF"/>
        </a:solidFill>
        <a:effectLst/>
      </p:bgPr>
    </p:bg>
    <p:spTree>
      <p:nvGrpSpPr>
        <p:cNvPr id="1" name=""/>
        <p:cNvGrpSpPr/>
        <p:nvPr/>
      </p:nvGrpSpPr>
      <p:grpSpPr>
        <a:xfrm>
          <a:off x="0" y="0"/>
          <a:ext cx="0" cy="0"/>
          <a:chOff x="0" y="0"/>
          <a:chExt cx="0" cy="0"/>
        </a:xfrm>
      </p:grpSpPr>
      <p:pic>
        <p:nvPicPr>
          <p:cNvPr id="94" name="Picture 7" descr="Picture 7"/>
          <p:cNvPicPr>
            <a:picLocks noChangeAspect="1"/>
          </p:cNvPicPr>
          <p:nvPr/>
        </p:nvPicPr>
        <p:blipFill>
          <a:blip r:embed="rId2"/>
          <a:stretch>
            <a:fillRect/>
          </a:stretch>
        </p:blipFill>
        <p:spPr>
          <a:xfrm>
            <a:off x="8280000" y="215999"/>
            <a:ext cx="647701" cy="647701"/>
          </a:xfrm>
          <a:prstGeom prst="rect">
            <a:avLst/>
          </a:prstGeom>
          <a:ln w="12700">
            <a:miter lim="400000"/>
          </a:ln>
        </p:spPr>
      </p:pic>
      <p:sp>
        <p:nvSpPr>
          <p:cNvPr id="95" name="Title Text"/>
          <p:cNvSpPr txBox="1">
            <a:spLocks noGrp="1"/>
          </p:cNvSpPr>
          <p:nvPr>
            <p:ph type="title"/>
          </p:nvPr>
        </p:nvSpPr>
        <p:spPr>
          <a:xfrm>
            <a:off x="215999" y="144000"/>
            <a:ext cx="6480001" cy="576001"/>
          </a:xfrm>
          <a:prstGeom prst="rect">
            <a:avLst/>
          </a:prstGeom>
        </p:spPr>
        <p:txBody>
          <a:bodyPr>
            <a:normAutofit/>
          </a:bodyPr>
          <a:lstStyle/>
          <a:p>
            <a:r>
              <a:t>Title Text</a:t>
            </a:r>
          </a:p>
        </p:txBody>
      </p:sp>
      <p:sp>
        <p:nvSpPr>
          <p:cNvPr id="96" name="Slide Number"/>
          <p:cNvSpPr txBox="1">
            <a:spLocks noGrp="1"/>
          </p:cNvSpPr>
          <p:nvPr>
            <p:ph type="sldNum" sz="quarter" idx="2"/>
          </p:nvPr>
        </p:nvSpPr>
        <p:spPr>
          <a:xfrm>
            <a:off x="8801000" y="4824000"/>
            <a:ext cx="127001" cy="127001"/>
          </a:xfrm>
          <a:prstGeom prst="rect">
            <a:avLst/>
          </a:prstGeom>
        </p:spPr>
        <p:txBody>
          <a:bodyPr/>
          <a:lstStyle/>
          <a:p>
            <a:fld id="{86CB4B4D-7CA3-9044-876B-883B54F8677D}" type="slidenum">
              <a:t>‹#›</a:t>
            </a:fld>
            <a:endParaRPr/>
          </a:p>
        </p:txBody>
      </p:sp>
      <p:sp>
        <p:nvSpPr>
          <p:cNvPr id="97" name="Body Level One…"/>
          <p:cNvSpPr txBox="1">
            <a:spLocks noGrp="1"/>
          </p:cNvSpPr>
          <p:nvPr>
            <p:ph type="body" idx="1"/>
          </p:nvPr>
        </p:nvSpPr>
        <p:spPr>
          <a:xfrm>
            <a:off x="215999" y="971859"/>
            <a:ext cx="5400001" cy="3564141"/>
          </a:xfrm>
          <a:prstGeom prst="rect">
            <a:avLst/>
          </a:prstGeom>
        </p:spPr>
        <p:txBody>
          <a:bodyPr>
            <a:normAutofit/>
          </a:bodyPr>
          <a:lstStyle>
            <a:lvl1pPr marL="0" indent="0">
              <a:buSzTx/>
              <a:buFontTx/>
              <a:buNone/>
            </a:lvl1pPr>
            <a:lvl2pPr marL="0" indent="342900">
              <a:buSzTx/>
              <a:buFontTx/>
              <a:buNone/>
            </a:lvl2pPr>
            <a:lvl3pPr marL="0" indent="685800">
              <a:buSzTx/>
              <a:buFontTx/>
              <a:buNone/>
            </a:lvl3pPr>
            <a:lvl4pPr marL="0" indent="1028700">
              <a:buSzTx/>
              <a:buFontTx/>
              <a:buNone/>
            </a:lvl4pPr>
            <a:lvl5pPr marL="0" indent="13716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98" name="TextBox 7"/>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6</a:t>
            </a:r>
          </a:p>
        </p:txBody>
      </p:sp>
      <p:sp>
        <p:nvSpPr>
          <p:cNvPr id="99" name="TextBox 8"/>
          <p:cNvSpPr txBox="1"/>
          <p:nvPr/>
        </p:nvSpPr>
        <p:spPr>
          <a:xfrm>
            <a:off x="556758" y="-380003"/>
            <a:ext cx="2880001"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Title and text large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bullets large">
    <p:bg>
      <p:bgPr>
        <a:solidFill>
          <a:srgbClr val="FFFFFF"/>
        </a:solidFill>
        <a:effectLst/>
      </p:bgPr>
    </p:bg>
    <p:spTree>
      <p:nvGrpSpPr>
        <p:cNvPr id="1" name=""/>
        <p:cNvGrpSpPr/>
        <p:nvPr/>
      </p:nvGrpSpPr>
      <p:grpSpPr>
        <a:xfrm>
          <a:off x="0" y="0"/>
          <a:ext cx="0" cy="0"/>
          <a:chOff x="0" y="0"/>
          <a:chExt cx="0" cy="0"/>
        </a:xfrm>
      </p:grpSpPr>
      <p:pic>
        <p:nvPicPr>
          <p:cNvPr id="106" name="Picture 7" descr="Picture 7"/>
          <p:cNvPicPr>
            <a:picLocks noChangeAspect="1"/>
          </p:cNvPicPr>
          <p:nvPr/>
        </p:nvPicPr>
        <p:blipFill>
          <a:blip r:embed="rId2"/>
          <a:stretch>
            <a:fillRect/>
          </a:stretch>
        </p:blipFill>
        <p:spPr>
          <a:xfrm>
            <a:off x="8280000" y="215999"/>
            <a:ext cx="647701" cy="647701"/>
          </a:xfrm>
          <a:prstGeom prst="rect">
            <a:avLst/>
          </a:prstGeom>
          <a:ln w="12700">
            <a:miter lim="400000"/>
          </a:ln>
        </p:spPr>
      </p:pic>
      <p:sp>
        <p:nvSpPr>
          <p:cNvPr id="107" name="Title Text"/>
          <p:cNvSpPr txBox="1">
            <a:spLocks noGrp="1"/>
          </p:cNvSpPr>
          <p:nvPr>
            <p:ph type="title"/>
          </p:nvPr>
        </p:nvSpPr>
        <p:spPr>
          <a:xfrm>
            <a:off x="215999" y="144000"/>
            <a:ext cx="6480001" cy="576001"/>
          </a:xfrm>
          <a:prstGeom prst="rect">
            <a:avLst/>
          </a:prstGeom>
        </p:spPr>
        <p:txBody>
          <a:bodyPr>
            <a:normAutofit/>
          </a:bodyPr>
          <a:lstStyle/>
          <a:p>
            <a:r>
              <a:t>Title Text</a:t>
            </a:r>
          </a:p>
        </p:txBody>
      </p:sp>
      <p:sp>
        <p:nvSpPr>
          <p:cNvPr id="108" name="Body Level One…"/>
          <p:cNvSpPr txBox="1">
            <a:spLocks noGrp="1"/>
          </p:cNvSpPr>
          <p:nvPr>
            <p:ph type="body" idx="1"/>
          </p:nvPr>
        </p:nvSpPr>
        <p:spPr>
          <a:xfrm>
            <a:off x="215999" y="971999"/>
            <a:ext cx="5400001" cy="356414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8801000" y="4824000"/>
            <a:ext cx="127001" cy="127001"/>
          </a:xfrm>
          <a:prstGeom prst="rect">
            <a:avLst/>
          </a:prstGeom>
        </p:spPr>
        <p:txBody>
          <a:bodyPr/>
          <a:lstStyle/>
          <a:p>
            <a:fld id="{86CB4B4D-7CA3-9044-876B-883B54F8677D}" type="slidenum">
              <a:t>‹#›</a:t>
            </a:fld>
            <a:endParaRPr/>
          </a:p>
        </p:txBody>
      </p:sp>
      <p:sp>
        <p:nvSpPr>
          <p:cNvPr id="110" name="TextBox 6"/>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7</a:t>
            </a:r>
          </a:p>
        </p:txBody>
      </p:sp>
      <p:sp>
        <p:nvSpPr>
          <p:cNvPr id="111" name="TextBox 7"/>
          <p:cNvSpPr txBox="1"/>
          <p:nvPr/>
        </p:nvSpPr>
        <p:spPr>
          <a:xfrm>
            <a:off x="556758" y="-380003"/>
            <a:ext cx="2880001"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Title and bullets large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bullets and picture large">
    <p:bg>
      <p:bgPr>
        <a:solidFill>
          <a:srgbClr val="FFFFFF"/>
        </a:solidFill>
        <a:effectLst/>
      </p:bgPr>
    </p:bg>
    <p:spTree>
      <p:nvGrpSpPr>
        <p:cNvPr id="1" name=""/>
        <p:cNvGrpSpPr/>
        <p:nvPr/>
      </p:nvGrpSpPr>
      <p:grpSpPr>
        <a:xfrm>
          <a:off x="0" y="0"/>
          <a:ext cx="0" cy="0"/>
          <a:chOff x="0" y="0"/>
          <a:chExt cx="0" cy="0"/>
        </a:xfrm>
      </p:grpSpPr>
      <p:pic>
        <p:nvPicPr>
          <p:cNvPr id="118" name="Picture 7" descr="Picture 7"/>
          <p:cNvPicPr>
            <a:picLocks noChangeAspect="1"/>
          </p:cNvPicPr>
          <p:nvPr/>
        </p:nvPicPr>
        <p:blipFill>
          <a:blip r:embed="rId2"/>
          <a:stretch>
            <a:fillRect/>
          </a:stretch>
        </p:blipFill>
        <p:spPr>
          <a:xfrm>
            <a:off x="8280000" y="215999"/>
            <a:ext cx="647701" cy="647701"/>
          </a:xfrm>
          <a:prstGeom prst="rect">
            <a:avLst/>
          </a:prstGeom>
          <a:ln w="12700">
            <a:miter lim="400000"/>
          </a:ln>
        </p:spPr>
      </p:pic>
      <p:sp>
        <p:nvSpPr>
          <p:cNvPr id="119" name="Title Text"/>
          <p:cNvSpPr txBox="1">
            <a:spLocks noGrp="1"/>
          </p:cNvSpPr>
          <p:nvPr>
            <p:ph type="title"/>
          </p:nvPr>
        </p:nvSpPr>
        <p:spPr>
          <a:xfrm>
            <a:off x="215999" y="144000"/>
            <a:ext cx="4104989" cy="576001"/>
          </a:xfrm>
          <a:prstGeom prst="rect">
            <a:avLst/>
          </a:prstGeom>
        </p:spPr>
        <p:txBody>
          <a:bodyPr>
            <a:normAutofit/>
          </a:bodyPr>
          <a:lstStyle/>
          <a:p>
            <a:r>
              <a:t>Title Text</a:t>
            </a:r>
          </a:p>
        </p:txBody>
      </p:sp>
      <p:sp>
        <p:nvSpPr>
          <p:cNvPr id="120" name="Body Level One…"/>
          <p:cNvSpPr txBox="1">
            <a:spLocks noGrp="1"/>
          </p:cNvSpPr>
          <p:nvPr>
            <p:ph type="body" sz="half" idx="1"/>
          </p:nvPr>
        </p:nvSpPr>
        <p:spPr>
          <a:xfrm>
            <a:off x="215999" y="971999"/>
            <a:ext cx="4104989" cy="356414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801000" y="4824000"/>
            <a:ext cx="127001" cy="127001"/>
          </a:xfrm>
          <a:prstGeom prst="rect">
            <a:avLst/>
          </a:prstGeom>
        </p:spPr>
        <p:txBody>
          <a:bodyPr/>
          <a:lstStyle/>
          <a:p>
            <a:fld id="{86CB4B4D-7CA3-9044-876B-883B54F8677D}" type="slidenum">
              <a:t>‹#›</a:t>
            </a:fld>
            <a:endParaRPr/>
          </a:p>
        </p:txBody>
      </p:sp>
      <p:sp>
        <p:nvSpPr>
          <p:cNvPr id="122" name="Picture Placeholder 2"/>
          <p:cNvSpPr>
            <a:spLocks noGrp="1"/>
          </p:cNvSpPr>
          <p:nvPr>
            <p:ph type="pic" idx="21"/>
          </p:nvPr>
        </p:nvSpPr>
        <p:spPr>
          <a:xfrm>
            <a:off x="4571998" y="215999"/>
            <a:ext cx="4356002" cy="4712401"/>
          </a:xfrm>
          <a:prstGeom prst="rect">
            <a:avLst/>
          </a:prstGeom>
        </p:spPr>
        <p:txBody>
          <a:bodyPr lIns="91439" tIns="45719" rIns="91439" bIns="45719"/>
          <a:lstStyle/>
          <a:p>
            <a:endParaRPr/>
          </a:p>
        </p:txBody>
      </p:sp>
      <p:sp>
        <p:nvSpPr>
          <p:cNvPr id="123" name="Text Placeholder 3"/>
          <p:cNvSpPr>
            <a:spLocks noGrp="1"/>
          </p:cNvSpPr>
          <p:nvPr>
            <p:ph type="body" sz="quarter" idx="22" hasCustomPrompt="1"/>
          </p:nvPr>
        </p:nvSpPr>
        <p:spPr>
          <a:xfrm>
            <a:off x="8280000" y="215099"/>
            <a:ext cx="648001" cy="648002"/>
          </a:xfrm>
          <a:prstGeom prst="rect">
            <a:avLst/>
          </a:prstGeom>
          <a:blipFill>
            <a:blip r:embed="rId2"/>
            <a:stretch>
              <a:fillRect/>
            </a:stretch>
          </a:blipFill>
        </p:spPr>
        <p:txBody>
          <a:bodyPr anchor="ctr">
            <a:normAutofit/>
          </a:bodyPr>
          <a:lstStyle>
            <a:lvl1pPr marL="0" indent="0" algn="ctr">
              <a:buSzTx/>
              <a:buFontTx/>
              <a:buNone/>
              <a:defRPr sz="1400"/>
            </a:lvl1pPr>
          </a:lstStyle>
          <a:p>
            <a:r>
              <a:t> </a:t>
            </a:r>
          </a:p>
        </p:txBody>
      </p:sp>
      <p:sp>
        <p:nvSpPr>
          <p:cNvPr id="124" name="Text Placeholder 3"/>
          <p:cNvSpPr>
            <a:spLocks noGrp="1"/>
          </p:cNvSpPr>
          <p:nvPr>
            <p:ph type="body" sz="half" idx="23" hasCustomPrompt="1"/>
          </p:nvPr>
        </p:nvSpPr>
        <p:spPr>
          <a:xfrm>
            <a:off x="4571996" y="2761861"/>
            <a:ext cx="4356001" cy="2165640"/>
          </a:xfrm>
          <a:prstGeom prst="rect">
            <a:avLst/>
          </a:prstGeom>
          <a:gradFill>
            <a:gsLst>
              <a:gs pos="0">
                <a:srgbClr val="FFFF80">
                  <a:alpha val="0"/>
                </a:srgbClr>
              </a:gs>
              <a:gs pos="100000">
                <a:srgbClr val="FFFF80"/>
              </a:gs>
            </a:gsLst>
            <a:lin ang="5400000"/>
          </a:gradFill>
        </p:spPr>
        <p:txBody>
          <a:bodyPr>
            <a:normAutofit/>
          </a:bodyPr>
          <a:lstStyle>
            <a:lvl1pPr marL="0" indent="0">
              <a:buSzTx/>
              <a:buFontTx/>
              <a:buNone/>
            </a:lvl1pPr>
          </a:lstStyle>
          <a:p>
            <a:r>
              <a:t> </a:t>
            </a:r>
          </a:p>
        </p:txBody>
      </p:sp>
      <p:sp>
        <p:nvSpPr>
          <p:cNvPr id="125" name="TextBox 9"/>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8</a:t>
            </a:r>
          </a:p>
        </p:txBody>
      </p:sp>
      <p:sp>
        <p:nvSpPr>
          <p:cNvPr id="126" name="TextBox 11"/>
          <p:cNvSpPr txBox="1"/>
          <p:nvPr/>
        </p:nvSpPr>
        <p:spPr>
          <a:xfrm>
            <a:off x="556757" y="-380003"/>
            <a:ext cx="2880000"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Title, bullets and picture large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Text and Chart">
    <p:bg>
      <p:bgPr>
        <a:solidFill>
          <a:srgbClr val="FFFFFF"/>
        </a:solidFill>
        <a:effectLst/>
      </p:bgPr>
    </p:bg>
    <p:spTree>
      <p:nvGrpSpPr>
        <p:cNvPr id="1" name=""/>
        <p:cNvGrpSpPr/>
        <p:nvPr/>
      </p:nvGrpSpPr>
      <p:grpSpPr>
        <a:xfrm>
          <a:off x="0" y="0"/>
          <a:ext cx="0" cy="0"/>
          <a:chOff x="0" y="0"/>
          <a:chExt cx="0" cy="0"/>
        </a:xfrm>
      </p:grpSpPr>
      <p:pic>
        <p:nvPicPr>
          <p:cNvPr id="173" name="Picture 7" descr="Picture 7"/>
          <p:cNvPicPr>
            <a:picLocks noChangeAspect="1"/>
          </p:cNvPicPr>
          <p:nvPr/>
        </p:nvPicPr>
        <p:blipFill>
          <a:blip r:embed="rId2"/>
          <a:stretch>
            <a:fillRect/>
          </a:stretch>
        </p:blipFill>
        <p:spPr>
          <a:xfrm>
            <a:off x="8280000" y="215999"/>
            <a:ext cx="647701" cy="647701"/>
          </a:xfrm>
          <a:prstGeom prst="rect">
            <a:avLst/>
          </a:prstGeom>
          <a:ln w="12700">
            <a:miter lim="400000"/>
          </a:ln>
        </p:spPr>
      </p:pic>
      <p:sp>
        <p:nvSpPr>
          <p:cNvPr id="174" name="Title Text"/>
          <p:cNvSpPr txBox="1">
            <a:spLocks noGrp="1"/>
          </p:cNvSpPr>
          <p:nvPr>
            <p:ph type="title"/>
          </p:nvPr>
        </p:nvSpPr>
        <p:spPr>
          <a:xfrm>
            <a:off x="215999" y="144000"/>
            <a:ext cx="4104989" cy="576001"/>
          </a:xfrm>
          <a:prstGeom prst="rect">
            <a:avLst/>
          </a:prstGeom>
        </p:spPr>
        <p:txBody>
          <a:bodyPr>
            <a:normAutofit/>
          </a:bodyPr>
          <a:lstStyle/>
          <a:p>
            <a:r>
              <a:t>Title Text</a:t>
            </a:r>
          </a:p>
        </p:txBody>
      </p:sp>
      <p:sp>
        <p:nvSpPr>
          <p:cNvPr id="175" name="Body Level One…"/>
          <p:cNvSpPr txBox="1">
            <a:spLocks noGrp="1"/>
          </p:cNvSpPr>
          <p:nvPr>
            <p:ph type="body" sz="half" idx="1"/>
          </p:nvPr>
        </p:nvSpPr>
        <p:spPr>
          <a:xfrm>
            <a:off x="215999" y="971999"/>
            <a:ext cx="4104989" cy="356414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xfrm>
            <a:off x="8801000" y="4824000"/>
            <a:ext cx="127001" cy="127001"/>
          </a:xfrm>
          <a:prstGeom prst="rect">
            <a:avLst/>
          </a:prstGeom>
        </p:spPr>
        <p:txBody>
          <a:bodyPr/>
          <a:lstStyle/>
          <a:p>
            <a:fld id="{86CB4B4D-7CA3-9044-876B-883B54F8677D}" type="slidenum">
              <a:t>‹#›</a:t>
            </a:fld>
            <a:endParaRPr/>
          </a:p>
        </p:txBody>
      </p:sp>
      <p:sp>
        <p:nvSpPr>
          <p:cNvPr id="177" name="TextBox 7"/>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12</a:t>
            </a:r>
          </a:p>
        </p:txBody>
      </p:sp>
      <p:sp>
        <p:nvSpPr>
          <p:cNvPr id="178" name="TextBox 8"/>
          <p:cNvSpPr txBox="1"/>
          <p:nvPr/>
        </p:nvSpPr>
        <p:spPr>
          <a:xfrm>
            <a:off x="556757" y="-380003"/>
            <a:ext cx="2880000"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Title, text and chart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50" name="Picture 7" descr="Picture 7"/>
          <p:cNvPicPr>
            <a:picLocks noChangeAspect="1"/>
          </p:cNvPicPr>
          <p:nvPr/>
        </p:nvPicPr>
        <p:blipFill>
          <a:blip r:embed="rId3"/>
          <a:stretch>
            <a:fillRect/>
          </a:stretch>
        </p:blipFill>
        <p:spPr>
          <a:xfrm>
            <a:off x="8280000" y="215999"/>
            <a:ext cx="647701" cy="647701"/>
          </a:xfrm>
          <a:prstGeom prst="rect">
            <a:avLst/>
          </a:prstGeom>
          <a:ln w="12700">
            <a:miter lim="400000"/>
          </a:ln>
        </p:spPr>
      </p:pic>
      <p:sp>
        <p:nvSpPr>
          <p:cNvPr id="251" name="Title Text"/>
          <p:cNvSpPr txBox="1">
            <a:spLocks noGrp="1"/>
          </p:cNvSpPr>
          <p:nvPr>
            <p:ph type="title"/>
          </p:nvPr>
        </p:nvSpPr>
        <p:spPr>
          <a:xfrm>
            <a:off x="1331999" y="1584000"/>
            <a:ext cx="6480001" cy="1440001"/>
          </a:xfrm>
          <a:prstGeom prst="rect">
            <a:avLst/>
          </a:prstGeom>
        </p:spPr>
        <p:txBody>
          <a:bodyPr anchor="b">
            <a:normAutofit/>
          </a:bodyPr>
          <a:lstStyle>
            <a:lvl1pPr algn="ctr">
              <a:defRPr sz="1900"/>
            </a:lvl1pPr>
          </a:lstStyle>
          <a:p>
            <a:r>
              <a:t>Title Text</a:t>
            </a:r>
          </a:p>
        </p:txBody>
      </p:sp>
      <p:sp>
        <p:nvSpPr>
          <p:cNvPr id="252" name="Picture Placeholder 2"/>
          <p:cNvSpPr>
            <a:spLocks noGrp="1"/>
          </p:cNvSpPr>
          <p:nvPr>
            <p:ph type="pic" sz="quarter" idx="21"/>
          </p:nvPr>
        </p:nvSpPr>
        <p:spPr>
          <a:xfrm>
            <a:off x="2966196" y="3185999"/>
            <a:ext cx="324001" cy="324001"/>
          </a:xfrm>
          <a:prstGeom prst="rect">
            <a:avLst/>
          </a:prstGeom>
        </p:spPr>
        <p:txBody>
          <a:bodyPr lIns="91439" tIns="45719" rIns="91439" bIns="45719"/>
          <a:lstStyle/>
          <a:p>
            <a:endParaRPr/>
          </a:p>
        </p:txBody>
      </p:sp>
      <p:sp>
        <p:nvSpPr>
          <p:cNvPr id="253" name="Body Level One…"/>
          <p:cNvSpPr txBox="1">
            <a:spLocks noGrp="1"/>
          </p:cNvSpPr>
          <p:nvPr>
            <p:ph type="body" sz="quarter" idx="1"/>
          </p:nvPr>
        </p:nvSpPr>
        <p:spPr>
          <a:xfrm>
            <a:off x="3420000" y="3239999"/>
            <a:ext cx="3960001" cy="252001"/>
          </a:xfrm>
          <a:prstGeom prst="rect">
            <a:avLst/>
          </a:prstGeom>
        </p:spPr>
        <p:txBody>
          <a:bodyPr>
            <a:normAutofit/>
          </a:bodyPr>
          <a:lstStyle>
            <a:lvl1pPr marL="0" indent="0">
              <a:buSzTx/>
              <a:buFontTx/>
              <a:buNone/>
              <a:defRPr sz="1200"/>
            </a:lvl1pPr>
            <a:lvl2pPr marL="0" indent="342900">
              <a:buSzTx/>
              <a:buFontTx/>
              <a:buNone/>
              <a:defRPr sz="1200"/>
            </a:lvl2pPr>
            <a:lvl3pPr marL="0" indent="685800">
              <a:buSzTx/>
              <a:buFontTx/>
              <a:buNone/>
              <a:defRPr sz="1200"/>
            </a:lvl3pPr>
            <a:lvl4pPr marL="0" indent="1028700">
              <a:buSzTx/>
              <a:buFontTx/>
              <a:buNone/>
              <a:defRPr sz="1200"/>
            </a:lvl4pPr>
            <a:lvl5pPr marL="0" indent="1371600">
              <a:buSzTx/>
              <a:buFontTx/>
              <a:buNone/>
              <a:defRPr sz="1200"/>
            </a:lvl5pPr>
          </a:lstStyle>
          <a:p>
            <a:r>
              <a:t>Body Level One</a:t>
            </a:r>
          </a:p>
          <a:p>
            <a:pPr lvl="1"/>
            <a:r>
              <a:t>Body Level Two</a:t>
            </a:r>
          </a:p>
          <a:p>
            <a:pPr lvl="2"/>
            <a:r>
              <a:t>Body Level Three</a:t>
            </a:r>
          </a:p>
          <a:p>
            <a:pPr lvl="3"/>
            <a:r>
              <a:t>Body Level Four</a:t>
            </a:r>
          </a:p>
          <a:p>
            <a:pPr lvl="4"/>
            <a:r>
              <a:t>Body Level Five</a:t>
            </a:r>
          </a:p>
        </p:txBody>
      </p:sp>
      <p:sp>
        <p:nvSpPr>
          <p:cNvPr id="254" name="Slide Number"/>
          <p:cNvSpPr txBox="1">
            <a:spLocks noGrp="1"/>
          </p:cNvSpPr>
          <p:nvPr>
            <p:ph type="sldNum" sz="quarter" idx="2"/>
          </p:nvPr>
        </p:nvSpPr>
        <p:spPr>
          <a:xfrm>
            <a:off x="8801000" y="4824000"/>
            <a:ext cx="127001" cy="127001"/>
          </a:xfrm>
          <a:prstGeom prst="rect">
            <a:avLst/>
          </a:prstGeom>
        </p:spPr>
        <p:txBody>
          <a:bodyPr/>
          <a:lstStyle/>
          <a:p>
            <a:fld id="{86CB4B4D-7CA3-9044-876B-883B54F8677D}" type="slidenum">
              <a:t>‹#›</a:t>
            </a:fld>
            <a:endParaRPr/>
          </a:p>
        </p:txBody>
      </p:sp>
      <p:sp>
        <p:nvSpPr>
          <p:cNvPr id="255" name="TextBox 7"/>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16</a:t>
            </a:r>
          </a:p>
        </p:txBody>
      </p:sp>
      <p:sp>
        <p:nvSpPr>
          <p:cNvPr id="256" name="TextBox 8"/>
          <p:cNvSpPr txBox="1"/>
          <p:nvPr/>
        </p:nvSpPr>
        <p:spPr>
          <a:xfrm>
            <a:off x="556757" y="-380003"/>
            <a:ext cx="2880000"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Quote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En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09" name="Picture 7" descr="Picture 7"/>
          <p:cNvPicPr>
            <a:picLocks noChangeAspect="1"/>
          </p:cNvPicPr>
          <p:nvPr/>
        </p:nvPicPr>
        <p:blipFill>
          <a:blip r:embed="rId3"/>
          <a:stretch>
            <a:fillRect/>
          </a:stretch>
        </p:blipFill>
        <p:spPr>
          <a:xfrm>
            <a:off x="8280000" y="215999"/>
            <a:ext cx="647701" cy="647701"/>
          </a:xfrm>
          <a:prstGeom prst="rect">
            <a:avLst/>
          </a:prstGeom>
          <a:ln w="12700">
            <a:miter lim="400000"/>
          </a:ln>
        </p:spPr>
      </p:pic>
      <p:sp>
        <p:nvSpPr>
          <p:cNvPr id="310" name="Title Text"/>
          <p:cNvSpPr txBox="1">
            <a:spLocks noGrp="1"/>
          </p:cNvSpPr>
          <p:nvPr>
            <p:ph type="title"/>
          </p:nvPr>
        </p:nvSpPr>
        <p:spPr>
          <a:xfrm>
            <a:off x="216001" y="144000"/>
            <a:ext cx="6480000" cy="1656001"/>
          </a:xfrm>
          <a:prstGeom prst="rect">
            <a:avLst/>
          </a:prstGeom>
        </p:spPr>
        <p:txBody>
          <a:bodyPr>
            <a:normAutofit/>
          </a:bodyPr>
          <a:lstStyle/>
          <a:p>
            <a:r>
              <a:t>Title Text</a:t>
            </a:r>
          </a:p>
        </p:txBody>
      </p:sp>
      <p:sp>
        <p:nvSpPr>
          <p:cNvPr id="311" name="Body Level One…"/>
          <p:cNvSpPr txBox="1">
            <a:spLocks noGrp="1"/>
          </p:cNvSpPr>
          <p:nvPr>
            <p:ph type="body" sz="quarter" idx="1"/>
          </p:nvPr>
        </p:nvSpPr>
        <p:spPr>
          <a:xfrm>
            <a:off x="215999" y="2016000"/>
            <a:ext cx="2949179" cy="718235"/>
          </a:xfrm>
          <a:prstGeom prst="rect">
            <a:avLst/>
          </a:prstGeom>
          <a:ln w="6350">
            <a:solidFill>
              <a:srgbClr val="000000"/>
            </a:solidFill>
            <a:round/>
          </a:ln>
        </p:spPr>
        <p:txBody>
          <a:bodyPr anchor="ctr">
            <a:normAutofit/>
          </a:bodyPr>
          <a:lstStyle>
            <a:lvl1pPr marL="0" indent="0" algn="ctr">
              <a:buSzTx/>
              <a:buFontTx/>
              <a:buNone/>
              <a:defRPr sz="1400"/>
            </a:lvl1pPr>
            <a:lvl2pPr marL="0" indent="342900" algn="ctr">
              <a:buSzTx/>
              <a:buFontTx/>
              <a:buNone/>
              <a:defRPr sz="1400"/>
            </a:lvl2pPr>
            <a:lvl3pPr marL="0" indent="685800" algn="ctr">
              <a:buSzTx/>
              <a:buFontTx/>
              <a:buNone/>
              <a:defRPr sz="1400"/>
            </a:lvl3pPr>
            <a:lvl4pPr marL="0" indent="1028700" algn="ctr">
              <a:buSzTx/>
              <a:buFontTx/>
              <a:buNone/>
              <a:defRPr sz="1400"/>
            </a:lvl4pPr>
            <a:lvl5pPr marL="0" indent="1371600" algn="ctr">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312" name="TextBox 3"/>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21</a:t>
            </a:r>
          </a:p>
        </p:txBody>
      </p:sp>
      <p:sp>
        <p:nvSpPr>
          <p:cNvPr id="313" name="TextBox 4"/>
          <p:cNvSpPr txBox="1"/>
          <p:nvPr/>
        </p:nvSpPr>
        <p:spPr>
          <a:xfrm>
            <a:off x="556757" y="-380003"/>
            <a:ext cx="2880000"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End</a:t>
            </a:r>
          </a:p>
        </p:txBody>
      </p:sp>
      <p:sp>
        <p:nvSpPr>
          <p:cNvPr id="3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Big 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21" name="Picture 7" descr="Picture 7"/>
          <p:cNvPicPr>
            <a:picLocks noChangeAspect="1"/>
          </p:cNvPicPr>
          <p:nvPr/>
        </p:nvPicPr>
        <p:blipFill>
          <a:blip r:embed="rId3"/>
          <a:stretch>
            <a:fillRect/>
          </a:stretch>
        </p:blipFill>
        <p:spPr>
          <a:xfrm>
            <a:off x="8280000" y="215999"/>
            <a:ext cx="647701" cy="647701"/>
          </a:xfrm>
          <a:prstGeom prst="rect">
            <a:avLst/>
          </a:prstGeom>
          <a:ln w="12700">
            <a:miter lim="400000"/>
          </a:ln>
        </p:spPr>
      </p:pic>
      <p:sp>
        <p:nvSpPr>
          <p:cNvPr id="322" name="Title Text"/>
          <p:cNvSpPr txBox="1">
            <a:spLocks noGrp="1"/>
          </p:cNvSpPr>
          <p:nvPr>
            <p:ph type="title"/>
          </p:nvPr>
        </p:nvSpPr>
        <p:spPr>
          <a:xfrm>
            <a:off x="216001" y="107999"/>
            <a:ext cx="6480000" cy="1692002"/>
          </a:xfrm>
          <a:prstGeom prst="rect">
            <a:avLst/>
          </a:prstGeom>
        </p:spPr>
        <p:txBody>
          <a:bodyPr>
            <a:normAutofit/>
          </a:bodyPr>
          <a:lstStyle>
            <a:lvl1pPr>
              <a:defRPr sz="5800"/>
            </a:lvl1pPr>
          </a:lstStyle>
          <a:p>
            <a:r>
              <a:t>Title Text</a:t>
            </a:r>
          </a:p>
        </p:txBody>
      </p:sp>
      <p:sp>
        <p:nvSpPr>
          <p:cNvPr id="323" name="Body Level One…"/>
          <p:cNvSpPr txBox="1">
            <a:spLocks noGrp="1"/>
          </p:cNvSpPr>
          <p:nvPr>
            <p:ph type="body" sz="quarter" idx="1"/>
          </p:nvPr>
        </p:nvSpPr>
        <p:spPr>
          <a:xfrm>
            <a:off x="216001" y="1799999"/>
            <a:ext cx="6480000" cy="324001"/>
          </a:xfrm>
          <a:prstGeom prst="rect">
            <a:avLst/>
          </a:prstGeom>
        </p:spPr>
        <p:txBody>
          <a:bodyPr>
            <a:normAutofit/>
          </a:bodyPr>
          <a:lstStyle>
            <a:lvl1pPr marL="0" indent="0">
              <a:lnSpc>
                <a:spcPct val="110000"/>
              </a:lnSpc>
              <a:buSzTx/>
              <a:buFontTx/>
              <a:buNone/>
              <a:defRPr sz="1600"/>
            </a:lvl1pPr>
            <a:lvl2pPr marL="0" indent="342900">
              <a:lnSpc>
                <a:spcPct val="110000"/>
              </a:lnSpc>
              <a:buSzTx/>
              <a:buFontTx/>
              <a:buNone/>
              <a:defRPr sz="1600"/>
            </a:lvl2pPr>
            <a:lvl3pPr marL="0" indent="685800">
              <a:lnSpc>
                <a:spcPct val="110000"/>
              </a:lnSpc>
              <a:buSzTx/>
              <a:buFontTx/>
              <a:buNone/>
              <a:defRPr sz="1600"/>
            </a:lvl3pPr>
            <a:lvl4pPr marL="0" indent="1028700">
              <a:lnSpc>
                <a:spcPct val="110000"/>
              </a:lnSpc>
              <a:buSzTx/>
              <a:buFontTx/>
              <a:buNone/>
              <a:defRPr sz="1600"/>
            </a:lvl4pPr>
            <a:lvl5pPr marL="0" indent="1371600">
              <a:lnSpc>
                <a:spcPct val="110000"/>
              </a:lnSpc>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324" name="TextBox 3"/>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22</a:t>
            </a:r>
          </a:p>
        </p:txBody>
      </p:sp>
      <p:sp>
        <p:nvSpPr>
          <p:cNvPr id="325" name="TextBox 4"/>
          <p:cNvSpPr txBox="1"/>
          <p:nvPr/>
        </p:nvSpPr>
        <p:spPr>
          <a:xfrm>
            <a:off x="556757" y="-380003"/>
            <a:ext cx="2880000"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Title Big 1</a:t>
            </a:r>
          </a:p>
        </p:txBody>
      </p:sp>
      <p:sp>
        <p:nvSpPr>
          <p:cNvPr id="3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Small 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81" name="Picture 7" descr="Picture 7"/>
          <p:cNvPicPr>
            <a:picLocks noChangeAspect="1"/>
          </p:cNvPicPr>
          <p:nvPr/>
        </p:nvPicPr>
        <p:blipFill>
          <a:blip r:embed="rId3"/>
          <a:stretch>
            <a:fillRect/>
          </a:stretch>
        </p:blipFill>
        <p:spPr>
          <a:xfrm>
            <a:off x="8280000" y="215999"/>
            <a:ext cx="647701" cy="647701"/>
          </a:xfrm>
          <a:prstGeom prst="rect">
            <a:avLst/>
          </a:prstGeom>
          <a:ln w="12700">
            <a:miter lim="400000"/>
          </a:ln>
        </p:spPr>
      </p:pic>
      <p:sp>
        <p:nvSpPr>
          <p:cNvPr id="382" name="Click to edit Master title  style"/>
          <p:cNvSpPr txBox="1">
            <a:spLocks noGrp="1"/>
          </p:cNvSpPr>
          <p:nvPr>
            <p:ph type="title" hasCustomPrompt="1"/>
          </p:nvPr>
        </p:nvSpPr>
        <p:spPr>
          <a:xfrm>
            <a:off x="216001" y="144000"/>
            <a:ext cx="6480000" cy="1656001"/>
          </a:xfrm>
          <a:prstGeom prst="rect">
            <a:avLst/>
          </a:prstGeom>
        </p:spPr>
        <p:txBody>
          <a:bodyPr>
            <a:normAutofit/>
          </a:bodyPr>
          <a:lstStyle/>
          <a:p>
            <a:r>
              <a:t>Click to edit Master title  style</a:t>
            </a:r>
          </a:p>
        </p:txBody>
      </p:sp>
      <p:sp>
        <p:nvSpPr>
          <p:cNvPr id="383" name="Body Level One…"/>
          <p:cNvSpPr txBox="1">
            <a:spLocks noGrp="1"/>
          </p:cNvSpPr>
          <p:nvPr>
            <p:ph type="body" sz="quarter" idx="1"/>
          </p:nvPr>
        </p:nvSpPr>
        <p:spPr>
          <a:xfrm>
            <a:off x="216001" y="1799999"/>
            <a:ext cx="6480000" cy="324001"/>
          </a:xfrm>
          <a:prstGeom prst="rect">
            <a:avLst/>
          </a:prstGeom>
        </p:spPr>
        <p:txBody>
          <a:bodyPr>
            <a:normAutofit/>
          </a:bodyPr>
          <a:lstStyle>
            <a:lvl1pPr marL="0" indent="0">
              <a:lnSpc>
                <a:spcPct val="110000"/>
              </a:lnSpc>
              <a:buSzTx/>
              <a:buFontTx/>
              <a:buNone/>
              <a:defRPr sz="1600"/>
            </a:lvl1pPr>
            <a:lvl2pPr marL="0" indent="342900">
              <a:lnSpc>
                <a:spcPct val="110000"/>
              </a:lnSpc>
              <a:buSzTx/>
              <a:buFontTx/>
              <a:buNone/>
              <a:defRPr sz="1600"/>
            </a:lvl2pPr>
            <a:lvl3pPr marL="0" indent="685800">
              <a:lnSpc>
                <a:spcPct val="110000"/>
              </a:lnSpc>
              <a:buSzTx/>
              <a:buFontTx/>
              <a:buNone/>
              <a:defRPr sz="1600"/>
            </a:lvl3pPr>
            <a:lvl4pPr marL="0" indent="1028700">
              <a:lnSpc>
                <a:spcPct val="110000"/>
              </a:lnSpc>
              <a:buSzTx/>
              <a:buFontTx/>
              <a:buNone/>
              <a:defRPr sz="1600"/>
            </a:lvl4pPr>
            <a:lvl5pPr marL="0" indent="1371600">
              <a:lnSpc>
                <a:spcPct val="110000"/>
              </a:lnSpc>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384" name="TextBox 3"/>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27</a:t>
            </a:r>
          </a:p>
        </p:txBody>
      </p:sp>
      <p:sp>
        <p:nvSpPr>
          <p:cNvPr id="385" name="TextBox 4"/>
          <p:cNvSpPr txBox="1"/>
          <p:nvPr/>
        </p:nvSpPr>
        <p:spPr>
          <a:xfrm>
            <a:off x="556757" y="-380003"/>
            <a:ext cx="2880000"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Title Small 1</a:t>
            </a:r>
          </a:p>
        </p:txBody>
      </p:sp>
      <p:sp>
        <p:nvSpPr>
          <p:cNvPr id="3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rcRect/>
          <a:stretch>
            <a:fillRect/>
          </a:stretch>
        </a:blip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12"/>
          <a:stretch>
            <a:fillRect/>
          </a:stretch>
        </p:blipFill>
        <p:spPr>
          <a:xfrm>
            <a:off x="3528000" y="1116000"/>
            <a:ext cx="2088001" cy="2088001"/>
          </a:xfrm>
          <a:prstGeom prst="rect">
            <a:avLst/>
          </a:prstGeom>
          <a:ln w="12700">
            <a:miter lim="400000"/>
          </a:ln>
        </p:spPr>
      </p:pic>
      <p:sp>
        <p:nvSpPr>
          <p:cNvPr id="3" name="Straight Connector 9"/>
          <p:cNvSpPr/>
          <p:nvPr/>
        </p:nvSpPr>
        <p:spPr>
          <a:xfrm>
            <a:off x="215999" y="4553999"/>
            <a:ext cx="8712002" cy="1"/>
          </a:xfrm>
          <a:prstGeom prst="line">
            <a:avLst/>
          </a:prstGeom>
          <a:ln w="6350">
            <a:solidFill>
              <a:srgbClr val="000000"/>
            </a:solidFill>
            <a:miter/>
          </a:ln>
        </p:spPr>
        <p:txBody>
          <a:bodyPr lIns="45719" rIns="45719"/>
          <a:lstStyle/>
          <a:p>
            <a:endParaRPr/>
          </a:p>
        </p:txBody>
      </p:sp>
      <p:sp>
        <p:nvSpPr>
          <p:cNvPr id="4" name="TextBox 11"/>
          <p:cNvSpPr txBox="1"/>
          <p:nvPr/>
        </p:nvSpPr>
        <p:spPr>
          <a:xfrm>
            <a:off x="215999" y="4643999"/>
            <a:ext cx="8712001" cy="39215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numCol="9" spcCol="5442"/>
          <a:lstStyle/>
          <a:p>
            <a:pPr>
              <a:defRPr sz="700"/>
            </a:pPr>
            <a:r>
              <a:t>Freie Universität </a:t>
            </a:r>
          </a:p>
          <a:p>
            <a:pPr>
              <a:defRPr sz="700"/>
            </a:pPr>
            <a:r>
              <a:t>Berlin</a:t>
            </a:r>
          </a:p>
          <a:p>
            <a:pPr>
              <a:defRPr sz="700"/>
            </a:pPr>
            <a:endParaRPr/>
          </a:p>
          <a:p>
            <a:pPr>
              <a:defRPr sz="700"/>
            </a:pPr>
            <a:endParaRPr/>
          </a:p>
          <a:p>
            <a:pPr>
              <a:defRPr sz="700"/>
            </a:pPr>
            <a:r>
              <a:t>Alma Mater </a:t>
            </a:r>
          </a:p>
          <a:p>
            <a:pPr>
              <a:defRPr sz="700"/>
            </a:pPr>
            <a:r>
              <a:t>Studiorum Universitá </a:t>
            </a:r>
          </a:p>
          <a:p>
            <a:pPr>
              <a:defRPr sz="700"/>
            </a:pPr>
            <a:r>
              <a:t>di Bologna</a:t>
            </a:r>
          </a:p>
          <a:p>
            <a:pPr>
              <a:defRPr sz="700"/>
            </a:pPr>
            <a:endParaRPr/>
          </a:p>
          <a:p>
            <a:pPr>
              <a:defRPr sz="700"/>
            </a:pPr>
            <a:r>
              <a:t>The University </a:t>
            </a:r>
          </a:p>
          <a:p>
            <a:pPr>
              <a:defRPr sz="700"/>
            </a:pPr>
            <a:r>
              <a:t>of Edinburgh</a:t>
            </a:r>
          </a:p>
          <a:p>
            <a:pPr>
              <a:defRPr sz="700"/>
            </a:pPr>
            <a:endParaRPr/>
          </a:p>
          <a:p>
            <a:pPr>
              <a:defRPr sz="700"/>
            </a:pPr>
            <a:endParaRPr/>
          </a:p>
          <a:p>
            <a:pPr>
              <a:defRPr sz="700"/>
            </a:pPr>
            <a:r>
              <a:t>Helsingin </a:t>
            </a:r>
          </a:p>
          <a:p>
            <a:pPr>
              <a:defRPr sz="700"/>
            </a:pPr>
            <a:r>
              <a:t>Yliopisto</a:t>
            </a:r>
          </a:p>
          <a:p>
            <a:pPr>
              <a:defRPr sz="700"/>
            </a:pPr>
            <a:endParaRPr/>
          </a:p>
          <a:p>
            <a:pPr>
              <a:defRPr sz="700"/>
            </a:pPr>
            <a:endParaRPr/>
          </a:p>
          <a:p>
            <a:pPr>
              <a:defRPr sz="700"/>
            </a:pPr>
            <a:r>
              <a:t>Uniwersytet Jagielloński </a:t>
            </a:r>
          </a:p>
          <a:p>
            <a:pPr>
              <a:defRPr sz="700"/>
            </a:pPr>
            <a:r>
              <a:t>w Krakowie</a:t>
            </a:r>
          </a:p>
          <a:p>
            <a:pPr>
              <a:defRPr sz="700"/>
            </a:pPr>
            <a:endParaRPr/>
          </a:p>
          <a:p>
            <a:pPr>
              <a:defRPr sz="700"/>
            </a:pPr>
            <a:endParaRPr/>
          </a:p>
          <a:p>
            <a:pPr>
              <a:defRPr sz="700"/>
            </a:pPr>
            <a:r>
              <a:t>KU Leuven</a:t>
            </a:r>
          </a:p>
          <a:p>
            <a:pPr>
              <a:defRPr sz="700"/>
            </a:pPr>
            <a:endParaRPr/>
          </a:p>
          <a:p>
            <a:pPr>
              <a:defRPr sz="700"/>
            </a:pPr>
            <a:endParaRPr/>
          </a:p>
          <a:p>
            <a:pPr>
              <a:defRPr sz="700"/>
            </a:pPr>
            <a:endParaRPr/>
          </a:p>
          <a:p>
            <a:pPr>
              <a:defRPr sz="700"/>
            </a:pPr>
            <a:r>
              <a:t>Universidad </a:t>
            </a:r>
          </a:p>
          <a:p>
            <a:pPr>
              <a:defRPr sz="700"/>
            </a:pPr>
            <a:r>
              <a:t>Complutense </a:t>
            </a:r>
          </a:p>
          <a:p>
            <a:pPr>
              <a:defRPr sz="700"/>
            </a:pPr>
            <a:r>
              <a:t>de Madrid</a:t>
            </a:r>
          </a:p>
          <a:p>
            <a:pPr>
              <a:defRPr sz="700"/>
            </a:pPr>
            <a:r>
              <a:t>Université Paris 1 Panthéon-Sorbonne</a:t>
            </a:r>
          </a:p>
          <a:p>
            <a:pPr>
              <a:defRPr sz="700"/>
            </a:pPr>
            <a:endParaRPr/>
          </a:p>
          <a:p>
            <a:pPr>
              <a:defRPr sz="700"/>
            </a:pPr>
            <a:endParaRPr/>
          </a:p>
          <a:p>
            <a:pPr>
              <a:defRPr sz="700"/>
            </a:pPr>
            <a:r>
              <a:t>Universiteit </a:t>
            </a:r>
            <a:br/>
            <a:r>
              <a:t>Leiden</a:t>
            </a:r>
          </a:p>
        </p:txBody>
      </p:sp>
      <p:sp>
        <p:nvSpPr>
          <p:cNvPr id="5" name="TextBox 4"/>
          <p:cNvSpPr txBox="1"/>
          <p:nvPr/>
        </p:nvSpPr>
        <p:spPr>
          <a:xfrm>
            <a:off x="0" y="-380003"/>
            <a:ext cx="432000" cy="249228"/>
          </a:xfrm>
          <a:prstGeom prst="rect">
            <a:avLst/>
          </a:prstGeom>
          <a:solidFill>
            <a:schemeClr val="accent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1</a:t>
            </a:r>
          </a:p>
        </p:txBody>
      </p:sp>
      <p:sp>
        <p:nvSpPr>
          <p:cNvPr id="6" name="TextBox 5"/>
          <p:cNvSpPr txBox="1"/>
          <p:nvPr/>
        </p:nvSpPr>
        <p:spPr>
          <a:xfrm>
            <a:off x="556758" y="-380003"/>
            <a:ext cx="2880001" cy="249228"/>
          </a:xfrm>
          <a:prstGeom prst="rect">
            <a:avLst/>
          </a:prstGeom>
          <a:solidFill>
            <a:schemeClr val="accent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6000" tIns="36000" rIns="36000" bIns="36000">
            <a:spAutoFit/>
          </a:bodyPr>
          <a:lstStyle>
            <a:lvl1pPr>
              <a:lnSpc>
                <a:spcPts val="1400"/>
              </a:lnSpc>
              <a:defRPr b="1">
                <a:solidFill>
                  <a:srgbClr val="FFFFFF"/>
                </a:solidFill>
              </a:defRPr>
            </a:lvl1pPr>
          </a:lstStyle>
          <a:p>
            <a:r>
              <a:t>Start</a:t>
            </a:r>
          </a:p>
        </p:txBody>
      </p:sp>
      <p:sp>
        <p:nvSpPr>
          <p:cNvPr id="7" name="Title Text"/>
          <p:cNvSpPr txBox="1">
            <a:spLocks noGrp="1"/>
          </p:cNvSpPr>
          <p:nvPr>
            <p:ph type="title"/>
          </p:nvPr>
        </p:nvSpPr>
        <p:spPr>
          <a:xfrm>
            <a:off x="457200" y="205978"/>
            <a:ext cx="8229600" cy="9941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p>
            <a:r>
              <a:t>Title Text</a:t>
            </a:r>
          </a:p>
        </p:txBody>
      </p:sp>
      <p:sp>
        <p:nvSpPr>
          <p:cNvPr id="8"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4419600" y="4767262"/>
            <a:ext cx="2133600" cy="279401"/>
          </a:xfrm>
          <a:prstGeom prst="rect">
            <a:avLst/>
          </a:prstGeom>
          <a:ln w="12700">
            <a:miter lim="400000"/>
          </a:ln>
        </p:spPr>
        <p:txBody>
          <a:bodyPr wrap="none" lIns="0" tIns="0" rIns="0" bIns="0">
            <a:spAutoFit/>
          </a:bodyPr>
          <a:lstStyle>
            <a:lvl1pPr algn="r">
              <a:defRPr sz="7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80" r:id="rId1"/>
    <p:sldLayoutId id="2147483654" r:id="rId2"/>
    <p:sldLayoutId id="2147483655" r:id="rId3"/>
    <p:sldLayoutId id="2147483656" r:id="rId4"/>
    <p:sldLayoutId id="2147483660" r:id="rId5"/>
    <p:sldLayoutId id="2147483664" r:id="rId6"/>
    <p:sldLayoutId id="2147483669" r:id="rId7"/>
    <p:sldLayoutId id="2147483670" r:id="rId8"/>
    <p:sldLayoutId id="2147483675" r:id="rId9"/>
  </p:sldLayoutIdLst>
  <p:transition spd="med"/>
  <p:txStyles>
    <p:titleStyle>
      <a:lvl1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1pPr>
      <a:lvl2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2pPr>
      <a:lvl3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3pPr>
      <a:lvl4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4pPr>
      <a:lvl5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5pPr>
      <a:lvl6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6pPr>
      <a:lvl7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7pPr>
      <a:lvl8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8pPr>
      <a:lvl9pPr marL="0" marR="0" indent="0" algn="l" defTabSz="685800" rtl="0" latinLnBrk="0">
        <a:lnSpc>
          <a:spcPct val="90000"/>
        </a:lnSpc>
        <a:spcBef>
          <a:spcPts val="0"/>
        </a:spcBef>
        <a:spcAft>
          <a:spcPts val="0"/>
        </a:spcAft>
        <a:buClrTx/>
        <a:buSzTx/>
        <a:buFontTx/>
        <a:buNone/>
        <a:tabLst/>
        <a:defRPr sz="3800" b="0" i="0" u="none" strike="noStrike" cap="none" spc="0" baseline="0">
          <a:solidFill>
            <a:srgbClr val="000000"/>
          </a:solidFill>
          <a:uFillTx/>
          <a:latin typeface="Georgia"/>
          <a:ea typeface="Georgia"/>
          <a:cs typeface="Georgia"/>
          <a:sym typeface="Georgia"/>
        </a:defRPr>
      </a:lvl9pPr>
    </p:titleStyle>
    <p:bodyStyle>
      <a:lvl1pPr marL="17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1pPr>
      <a:lvl2pPr marL="35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2pPr>
      <a:lvl3pPr marL="53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3pPr>
      <a:lvl4pPr marL="71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4pPr>
      <a:lvl5pPr marL="900000"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p:bodyStyle>
    <p:otherStyle>
      <a:lvl1pPr marL="0" marR="0" indent="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1pPr>
      <a:lvl2pPr marL="0" marR="0" indent="3429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2pPr>
      <a:lvl3pPr marL="0" marR="0" indent="6858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3pPr>
      <a:lvl4pPr marL="0" marR="0" indent="10287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4pPr>
      <a:lvl5pPr marL="0" marR="0" indent="13716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5pPr>
      <a:lvl6pPr marL="0" marR="0" indent="17145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6pPr>
      <a:lvl7pPr marL="0" marR="0" indent="20574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7pPr>
      <a:lvl8pPr marL="0" marR="0" indent="24003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8pPr>
      <a:lvl9pPr marL="0" marR="0" indent="2743200" algn="r" defTabSz="6858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cambridge.org/core/journals/world-trade-review/article/abs/chinas-export-restrictions-and-the-limits-of-wto-law/" TargetMode="External"/><Relationship Id="rId1" Type="http://schemas.openxmlformats.org/officeDocument/2006/relationships/slideLayout" Target="../slideLayouts/slideLayout4.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arnegieendowment.org/2022/04/25/evolution-of-u.s.-thinking-and-policy-pub-86898" TargetMode="External"/><Relationship Id="rId1" Type="http://schemas.openxmlformats.org/officeDocument/2006/relationships/slideLayout" Target="../slideLayouts/slideLayout4.xml"/><Relationship Id="rId5" Type="http://schemas.openxmlformats.org/officeDocument/2006/relationships/image" Target="../media/image40.emf"/><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politico.eu/article/critical-raw-materials-act-europe-guide/" TargetMode="External"/><Relationship Id="rId1" Type="http://schemas.openxmlformats.org/officeDocument/2006/relationships/slideLayout" Target="../slideLayouts/slideLayout8.xml"/><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3.emf"/><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55.emf"/></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65.emf"/><Relationship Id="rId4" Type="http://schemas.openxmlformats.org/officeDocument/2006/relationships/image" Target="../media/image64.emf"/></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bruegel.org/blog-post/food-security-role-and-limits-international-rules-export-restriction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973663"/>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119352" y="193398"/>
            <a:ext cx="7128941" cy="576002"/>
          </a:xfrm>
          <a:prstGeom prst="rect">
            <a:avLst/>
          </a:prstGeom>
        </p:spPr>
        <p:txBody>
          <a:bodyPr>
            <a:normAutofit fontScale="90000"/>
          </a:bodyPr>
          <a:lstStyle/>
          <a:p>
            <a:pPr defTabSz="672084">
              <a:defRPr sz="3724"/>
            </a:pPr>
            <a:r>
              <a:rPr lang="it-IT" dirty="0" smtClean="0"/>
              <a:t>Export restrictions: the exceptions</a:t>
            </a:r>
            <a:endParaRPr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10</a:t>
            </a:fld>
            <a:endParaRPr/>
          </a:p>
        </p:txBody>
      </p:sp>
      <p:pic>
        <p:nvPicPr>
          <p:cNvPr id="489" name="Picture Placeholder 10" descr="Picture Placeholder 10"/>
          <p:cNvPicPr>
            <a:picLocks noGrp="1" noChangeAspect="1"/>
          </p:cNvPicPr>
          <p:nvPr>
            <p:ph type="pic" idx="21"/>
          </p:nvPr>
        </p:nvPicPr>
        <p:blipFill>
          <a:blip r:embed="rId2"/>
          <a:stretch>
            <a:fillRect/>
          </a:stretch>
        </p:blipFill>
        <p:spPr>
          <a:xfrm>
            <a:off x="119351" y="863101"/>
            <a:ext cx="5003499" cy="3954527"/>
          </a:xfrm>
          <a:prstGeom prst="rect">
            <a:avLst/>
          </a:prstGeom>
        </p:spPr>
      </p:pic>
      <p:sp>
        <p:nvSpPr>
          <p:cNvPr id="490" name="Text Placeholder 9"/>
          <p:cNvSpPr>
            <a:spLocks noGrp="1"/>
          </p:cNvSpPr>
          <p:nvPr>
            <p:ph type="body" idx="22"/>
          </p:nvPr>
        </p:nvSpPr>
        <p:spPr>
          <a:prstGeom prst="rect">
            <a:avLst/>
          </a:prstGeom>
        </p:spPr>
        <p:txBody>
          <a:bodyPr/>
          <a:lstStyle/>
          <a:p>
            <a:endParaRPr/>
          </a:p>
        </p:txBody>
      </p:sp>
      <p:sp>
        <p:nvSpPr>
          <p:cNvPr id="491" name="Text Placeholder 11"/>
          <p:cNvSpPr>
            <a:spLocks noGrp="1"/>
          </p:cNvSpPr>
          <p:nvPr>
            <p:ph type="body" idx="23"/>
          </p:nvPr>
        </p:nvSpPr>
        <p:spPr>
          <a:xfrm>
            <a:off x="5122850" y="2761861"/>
            <a:ext cx="3805147" cy="2165640"/>
          </a:xfrm>
          <a:prstGeom prst="rect">
            <a:avLst/>
          </a:prstGeom>
        </p:spPr>
        <p:txBody>
          <a:bodyPr/>
          <a:lstStyle/>
          <a:p>
            <a:endParaRPr dirty="0"/>
          </a:p>
        </p:txBody>
      </p:sp>
      <p:sp>
        <p:nvSpPr>
          <p:cNvPr id="11" name="Text Placeholder 4"/>
          <p:cNvSpPr txBox="1">
            <a:spLocks noGrp="1"/>
          </p:cNvSpPr>
          <p:nvPr>
            <p:ph type="body" idx="1"/>
          </p:nvPr>
        </p:nvSpPr>
        <p:spPr>
          <a:xfrm>
            <a:off x="5293112" y="907226"/>
            <a:ext cx="3634887" cy="2967394"/>
          </a:xfrm>
          <a:prstGeom prst="rect">
            <a:avLst/>
          </a:prstGeom>
        </p:spPr>
        <p:txBody>
          <a:bodyPr>
            <a:normAutofit fontScale="92500" lnSpcReduction="10000"/>
          </a:bodyPr>
          <a:lstStyle/>
          <a:p>
            <a:pPr marL="0" indent="0">
              <a:buNone/>
            </a:pPr>
            <a:r>
              <a:rPr lang="en-GB" sz="2800" dirty="0"/>
              <a:t>Export prohibitions or restrictions temporarily applied to prevent or relieve critical shortages of foodstuffs or other products essential to the exporting contracting party</a:t>
            </a:r>
            <a:endParaRPr sz="2600" dirty="0"/>
          </a:p>
        </p:txBody>
      </p:sp>
      <p:pic>
        <p:nvPicPr>
          <p:cNvPr id="5" name="Picture 4"/>
          <p:cNvPicPr>
            <a:picLocks noChangeAspect="1"/>
          </p:cNvPicPr>
          <p:nvPr/>
        </p:nvPicPr>
        <p:blipFill>
          <a:blip r:embed="rId3"/>
          <a:stretch>
            <a:fillRect/>
          </a:stretch>
        </p:blipFill>
        <p:spPr>
          <a:xfrm>
            <a:off x="119352" y="1403813"/>
            <a:ext cx="5003499" cy="2626837"/>
          </a:xfrm>
          <a:prstGeom prst="rect">
            <a:avLst/>
          </a:prstGeom>
        </p:spPr>
      </p:pic>
      <p:pic>
        <p:nvPicPr>
          <p:cNvPr id="2" name="Picture 1"/>
          <p:cNvPicPr>
            <a:picLocks noChangeAspect="1"/>
          </p:cNvPicPr>
          <p:nvPr/>
        </p:nvPicPr>
        <p:blipFill>
          <a:blip r:embed="rId4"/>
          <a:stretch>
            <a:fillRect/>
          </a:stretch>
        </p:blipFill>
        <p:spPr>
          <a:xfrm>
            <a:off x="1611440" y="2087519"/>
            <a:ext cx="6263089" cy="2313542"/>
          </a:xfrm>
          <a:prstGeom prst="rect">
            <a:avLst/>
          </a:prstGeom>
        </p:spPr>
      </p:pic>
    </p:spTree>
    <p:extLst>
      <p:ext uri="{BB962C8B-B14F-4D97-AF65-F5344CB8AC3E}">
        <p14:creationId xmlns:p14="http://schemas.microsoft.com/office/powerpoint/2010/main" val="34976659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119352" y="193398"/>
            <a:ext cx="4452645" cy="576002"/>
          </a:xfrm>
          <a:prstGeom prst="rect">
            <a:avLst/>
          </a:prstGeom>
        </p:spPr>
        <p:txBody>
          <a:bodyPr>
            <a:normAutofit fontScale="90000"/>
          </a:bodyPr>
          <a:lstStyle/>
          <a:p>
            <a:pPr defTabSz="672084">
              <a:defRPr sz="3724"/>
            </a:pPr>
            <a:r>
              <a:rPr lang="it-IT" dirty="0" smtClean="0"/>
              <a:t>Sustainable value chains</a:t>
            </a:r>
            <a:endParaRPr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11</a:t>
            </a:fld>
            <a:endParaRPr/>
          </a:p>
        </p:txBody>
      </p:sp>
      <p:pic>
        <p:nvPicPr>
          <p:cNvPr id="489" name="Picture Placeholder 10" descr="Picture Placeholder 10"/>
          <p:cNvPicPr>
            <a:picLocks noGrp="1" noChangeAspect="1"/>
          </p:cNvPicPr>
          <p:nvPr>
            <p:ph type="pic" idx="21"/>
          </p:nvPr>
        </p:nvPicPr>
        <p:blipFill>
          <a:blip r:embed="rId2"/>
          <a:stretch>
            <a:fillRect/>
          </a:stretch>
        </p:blipFill>
        <p:spPr>
          <a:prstGeom prst="rect">
            <a:avLst/>
          </a:prstGeom>
        </p:spPr>
      </p:pic>
      <p:sp>
        <p:nvSpPr>
          <p:cNvPr id="490" name="Text Placeholder 9"/>
          <p:cNvSpPr>
            <a:spLocks noGrp="1"/>
          </p:cNvSpPr>
          <p:nvPr>
            <p:ph type="body" idx="22"/>
          </p:nvPr>
        </p:nvSpPr>
        <p:spPr>
          <a:prstGeom prst="rect">
            <a:avLst/>
          </a:prstGeom>
        </p:spPr>
        <p:txBody>
          <a:bodyPr/>
          <a:lstStyle/>
          <a:p>
            <a:endParaRPr/>
          </a:p>
        </p:txBody>
      </p:sp>
      <p:sp>
        <p:nvSpPr>
          <p:cNvPr id="491" name="Text Placeholder 11"/>
          <p:cNvSpPr>
            <a:spLocks noGrp="1"/>
          </p:cNvSpPr>
          <p:nvPr>
            <p:ph type="body" idx="23"/>
          </p:nvPr>
        </p:nvSpPr>
        <p:spPr>
          <a:prstGeom prst="rect">
            <a:avLst/>
          </a:prstGeom>
        </p:spPr>
        <p:txBody>
          <a:bodyPr/>
          <a:lstStyle/>
          <a:p>
            <a:endParaRPr dirty="0"/>
          </a:p>
        </p:txBody>
      </p:sp>
      <p:sp>
        <p:nvSpPr>
          <p:cNvPr id="11" name="Text Placeholder 4"/>
          <p:cNvSpPr txBox="1">
            <a:spLocks noGrp="1"/>
          </p:cNvSpPr>
          <p:nvPr>
            <p:ph type="body" idx="1"/>
          </p:nvPr>
        </p:nvSpPr>
        <p:spPr>
          <a:xfrm>
            <a:off x="215999" y="1389016"/>
            <a:ext cx="4199884" cy="2967394"/>
          </a:xfrm>
          <a:prstGeom prst="rect">
            <a:avLst/>
          </a:prstGeom>
        </p:spPr>
        <p:txBody>
          <a:bodyPr>
            <a:normAutofit/>
          </a:bodyPr>
          <a:lstStyle/>
          <a:p>
            <a:pPr marL="0" indent="0">
              <a:buNone/>
            </a:pPr>
            <a:r>
              <a:rPr lang="en-GB" sz="2600" dirty="0" smtClean="0"/>
              <a:t>A special kind of shortage: dependency</a:t>
            </a:r>
            <a:endParaRPr sz="2600" dirty="0"/>
          </a:p>
        </p:txBody>
      </p:sp>
      <p:pic>
        <p:nvPicPr>
          <p:cNvPr id="3" name="Picture 2"/>
          <p:cNvPicPr>
            <a:picLocks noChangeAspect="1"/>
          </p:cNvPicPr>
          <p:nvPr/>
        </p:nvPicPr>
        <p:blipFill rotWithShape="1">
          <a:blip r:embed="rId3"/>
          <a:srcRect b="9318"/>
          <a:stretch/>
        </p:blipFill>
        <p:spPr>
          <a:xfrm>
            <a:off x="4571996" y="852502"/>
            <a:ext cx="4356001" cy="2391938"/>
          </a:xfrm>
          <a:prstGeom prst="rect">
            <a:avLst/>
          </a:prstGeom>
        </p:spPr>
      </p:pic>
      <p:pic>
        <p:nvPicPr>
          <p:cNvPr id="2" name="Picture 1"/>
          <p:cNvPicPr>
            <a:picLocks noChangeAspect="1"/>
          </p:cNvPicPr>
          <p:nvPr/>
        </p:nvPicPr>
        <p:blipFill>
          <a:blip r:embed="rId4"/>
          <a:stretch>
            <a:fillRect/>
          </a:stretch>
        </p:blipFill>
        <p:spPr>
          <a:xfrm>
            <a:off x="66907" y="2925240"/>
            <a:ext cx="9077093" cy="1845452"/>
          </a:xfrm>
          <a:prstGeom prst="rect">
            <a:avLst/>
          </a:prstGeom>
        </p:spPr>
      </p:pic>
    </p:spTree>
    <p:extLst>
      <p:ext uri="{BB962C8B-B14F-4D97-AF65-F5344CB8AC3E}">
        <p14:creationId xmlns:p14="http://schemas.microsoft.com/office/powerpoint/2010/main" val="7679894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99" y="144000"/>
            <a:ext cx="4802047" cy="576001"/>
          </a:xfrm>
        </p:spPr>
        <p:txBody>
          <a:bodyPr>
            <a:normAutofit fontScale="90000"/>
          </a:bodyPr>
          <a:lstStyle/>
          <a:p>
            <a:r>
              <a:rPr lang="en-GB" dirty="0" smtClean="0"/>
              <a:t>China export restrictions</a:t>
            </a:r>
            <a:endParaRPr lang="en-GB" dirty="0"/>
          </a:p>
        </p:txBody>
      </p:sp>
      <p:sp>
        <p:nvSpPr>
          <p:cNvPr id="4" name="Picture Placeholder 3"/>
          <p:cNvSpPr>
            <a:spLocks noGrp="1"/>
          </p:cNvSpPr>
          <p:nvPr>
            <p:ph type="pic" idx="21"/>
          </p:nvPr>
        </p:nvSpPr>
        <p:spPr>
          <a:xfrm>
            <a:off x="5018048" y="215999"/>
            <a:ext cx="3909951" cy="4712401"/>
          </a:xfrm>
        </p:spPr>
      </p:sp>
      <p:sp>
        <p:nvSpPr>
          <p:cNvPr id="5" name="Text Placeholder 4"/>
          <p:cNvSpPr>
            <a:spLocks noGrp="1"/>
          </p:cNvSpPr>
          <p:nvPr>
            <p:ph type="body" sz="quarter" idx="22"/>
          </p:nvPr>
        </p:nvSpPr>
        <p:spPr/>
        <p:txBody>
          <a:bodyPr/>
          <a:lstStyle/>
          <a:p>
            <a:endParaRPr lang="en-GB"/>
          </a:p>
        </p:txBody>
      </p:sp>
      <p:sp>
        <p:nvSpPr>
          <p:cNvPr id="6" name="Text Placeholder 5"/>
          <p:cNvSpPr>
            <a:spLocks noGrp="1"/>
          </p:cNvSpPr>
          <p:nvPr>
            <p:ph type="body" sz="half" idx="23"/>
          </p:nvPr>
        </p:nvSpPr>
        <p:spPr>
          <a:xfrm>
            <a:off x="5018049" y="2787805"/>
            <a:ext cx="3909948" cy="2139696"/>
          </a:xfrm>
        </p:spPr>
        <p:txBody>
          <a:bodyPr/>
          <a:lstStyle/>
          <a:p>
            <a:endParaRPr lang="en-GB" dirty="0"/>
          </a:p>
        </p:txBody>
      </p:sp>
      <p:sp>
        <p:nvSpPr>
          <p:cNvPr id="10" name="Text Placeholder 4"/>
          <p:cNvSpPr txBox="1">
            <a:spLocks noGrp="1"/>
          </p:cNvSpPr>
          <p:nvPr>
            <p:ph type="body" idx="1"/>
          </p:nvPr>
        </p:nvSpPr>
        <p:spPr>
          <a:xfrm>
            <a:off x="365038" y="800633"/>
            <a:ext cx="4178300" cy="3717524"/>
          </a:xfrm>
          <a:prstGeom prst="rect">
            <a:avLst/>
          </a:prstGeom>
        </p:spPr>
        <p:txBody>
          <a:bodyPr>
            <a:normAutofit/>
          </a:bodyPr>
          <a:lstStyle/>
          <a:p>
            <a:pPr marL="0" indent="0">
              <a:buNone/>
            </a:pPr>
            <a:r>
              <a:rPr lang="it-IT" sz="2200" dirty="0" smtClean="0"/>
              <a:t>WTO disputes relating to export restrictions on rare earths.</a:t>
            </a:r>
          </a:p>
          <a:p>
            <a:pPr marL="0" indent="0">
              <a:buNone/>
            </a:pPr>
            <a:endParaRPr lang="it-IT" sz="1800" dirty="0"/>
          </a:p>
          <a:p>
            <a:pPr marL="0" indent="0">
              <a:buNone/>
            </a:pPr>
            <a:r>
              <a:rPr lang="en-GB" sz="1800" dirty="0" smtClean="0"/>
              <a:t>“Although </a:t>
            </a:r>
            <a:r>
              <a:rPr lang="en-GB" sz="1800" dirty="0"/>
              <a:t>such restrictions may have negative consequences for upstream extraction firms, China is able to implement the restrictions because several upstream firms are state-owned enterprises. As a result, China is able to utilize export restrictions on minerals and other raw materials effectively to foster the development of strategic emerging industries </a:t>
            </a:r>
            <a:r>
              <a:rPr lang="en-GB" sz="1800" dirty="0" smtClean="0"/>
              <a:t>downstream”</a:t>
            </a:r>
            <a:endParaRPr sz="1800" dirty="0"/>
          </a:p>
        </p:txBody>
      </p:sp>
      <p:sp>
        <p:nvSpPr>
          <p:cNvPr id="11" name="Rectangle 10"/>
          <p:cNvSpPr/>
          <p:nvPr/>
        </p:nvSpPr>
        <p:spPr>
          <a:xfrm>
            <a:off x="460607" y="4598790"/>
            <a:ext cx="8323563" cy="492443"/>
          </a:xfrm>
          <a:prstGeom prst="rect">
            <a:avLst/>
          </a:prstGeom>
        </p:spPr>
        <p:txBody>
          <a:bodyPr wrap="square">
            <a:spAutoFit/>
          </a:bodyPr>
          <a:lstStyle/>
          <a:p>
            <a:r>
              <a:rPr lang="en-GB" dirty="0">
                <a:hlinkClick r:id="rId2"/>
              </a:rPr>
              <a:t>https://www.cambridge.org/core/journals/world-trade-review/article/abs/chinas-export-restrictions-and-the-limits-of-wto-law</a:t>
            </a:r>
            <a:r>
              <a:rPr lang="en-GB" dirty="0" smtClean="0">
                <a:hlinkClick r:id="rId2"/>
              </a:rPr>
              <a:t>/</a:t>
            </a:r>
            <a:r>
              <a:rPr lang="en-GB" dirty="0" smtClean="0"/>
              <a:t> </a:t>
            </a:r>
            <a:endParaRPr lang="en-GB" dirty="0"/>
          </a:p>
        </p:txBody>
      </p:sp>
      <p:pic>
        <p:nvPicPr>
          <p:cNvPr id="12" name="Picture 11"/>
          <p:cNvPicPr>
            <a:picLocks noChangeAspect="1"/>
          </p:cNvPicPr>
          <p:nvPr/>
        </p:nvPicPr>
        <p:blipFill>
          <a:blip r:embed="rId3"/>
          <a:stretch>
            <a:fillRect/>
          </a:stretch>
        </p:blipFill>
        <p:spPr>
          <a:xfrm>
            <a:off x="5018048" y="863101"/>
            <a:ext cx="3909950" cy="2763502"/>
          </a:xfrm>
          <a:prstGeom prst="rect">
            <a:avLst/>
          </a:prstGeom>
        </p:spPr>
      </p:pic>
      <p:pic>
        <p:nvPicPr>
          <p:cNvPr id="9" name="Picture 8"/>
          <p:cNvPicPr>
            <a:picLocks noChangeAspect="1"/>
          </p:cNvPicPr>
          <p:nvPr/>
        </p:nvPicPr>
        <p:blipFill>
          <a:blip r:embed="rId4"/>
          <a:stretch>
            <a:fillRect/>
          </a:stretch>
        </p:blipFill>
        <p:spPr>
          <a:xfrm>
            <a:off x="3131810" y="731216"/>
            <a:ext cx="6962660" cy="3624549"/>
          </a:xfrm>
          <a:prstGeom prst="rect">
            <a:avLst/>
          </a:prstGeom>
        </p:spPr>
      </p:pic>
      <p:pic>
        <p:nvPicPr>
          <p:cNvPr id="14" name="Picture 13"/>
          <p:cNvPicPr>
            <a:picLocks noChangeAspect="1"/>
          </p:cNvPicPr>
          <p:nvPr/>
        </p:nvPicPr>
        <p:blipFill>
          <a:blip r:embed="rId5"/>
          <a:stretch>
            <a:fillRect/>
          </a:stretch>
        </p:blipFill>
        <p:spPr>
          <a:xfrm>
            <a:off x="753976" y="1281804"/>
            <a:ext cx="8817480" cy="2457942"/>
          </a:xfrm>
          <a:prstGeom prst="rect">
            <a:avLst/>
          </a:prstGeom>
        </p:spPr>
      </p:pic>
      <p:pic>
        <p:nvPicPr>
          <p:cNvPr id="13" name="Picture 12"/>
          <p:cNvPicPr>
            <a:picLocks noChangeAspect="1"/>
          </p:cNvPicPr>
          <p:nvPr/>
        </p:nvPicPr>
        <p:blipFill>
          <a:blip r:embed="rId6"/>
          <a:stretch>
            <a:fillRect/>
          </a:stretch>
        </p:blipFill>
        <p:spPr>
          <a:xfrm>
            <a:off x="753976" y="1106126"/>
            <a:ext cx="8644330" cy="3476397"/>
          </a:xfrm>
          <a:prstGeom prst="rect">
            <a:avLst/>
          </a:prstGeom>
        </p:spPr>
      </p:pic>
    </p:spTree>
    <p:extLst>
      <p:ext uri="{BB962C8B-B14F-4D97-AF65-F5344CB8AC3E}">
        <p14:creationId xmlns:p14="http://schemas.microsoft.com/office/powerpoint/2010/main" val="10059512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99" y="144000"/>
            <a:ext cx="4802047" cy="576001"/>
          </a:xfrm>
        </p:spPr>
        <p:txBody>
          <a:bodyPr>
            <a:normAutofit/>
          </a:bodyPr>
          <a:lstStyle/>
          <a:p>
            <a:r>
              <a:rPr lang="en-GB" dirty="0" smtClean="0"/>
              <a:t>US export restrictions</a:t>
            </a:r>
            <a:endParaRPr lang="en-GB" dirty="0"/>
          </a:p>
        </p:txBody>
      </p:sp>
      <p:pic>
        <p:nvPicPr>
          <p:cNvPr id="15" name="Picture Placeholder 14"/>
          <p:cNvPicPr>
            <a:picLocks noGrp="1" noChangeAspect="1"/>
          </p:cNvPicPr>
          <p:nvPr>
            <p:ph type="pic" idx="21"/>
          </p:nvPr>
        </p:nvPicPr>
        <p:blipFill>
          <a:blip r:embed="rId2"/>
          <a:srcRect l="22398" r="22398"/>
          <a:stretch>
            <a:fillRect/>
          </a:stretch>
        </p:blipFill>
        <p:spPr>
          <a:xfrm>
            <a:off x="5018088" y="215900"/>
            <a:ext cx="3910012" cy="4713288"/>
          </a:xfrm>
          <a:prstGeom prst="rect">
            <a:avLst/>
          </a:prstGeom>
        </p:spPr>
      </p:pic>
      <p:sp>
        <p:nvSpPr>
          <p:cNvPr id="5" name="Text Placeholder 4"/>
          <p:cNvSpPr>
            <a:spLocks noGrp="1"/>
          </p:cNvSpPr>
          <p:nvPr>
            <p:ph type="body" sz="quarter" idx="22"/>
          </p:nvPr>
        </p:nvSpPr>
        <p:spPr/>
        <p:txBody>
          <a:bodyPr/>
          <a:lstStyle/>
          <a:p>
            <a:endParaRPr lang="en-GB"/>
          </a:p>
        </p:txBody>
      </p:sp>
      <p:sp>
        <p:nvSpPr>
          <p:cNvPr id="6" name="Text Placeholder 5"/>
          <p:cNvSpPr>
            <a:spLocks noGrp="1"/>
          </p:cNvSpPr>
          <p:nvPr>
            <p:ph type="body" sz="half" idx="23"/>
          </p:nvPr>
        </p:nvSpPr>
        <p:spPr>
          <a:xfrm>
            <a:off x="5018049" y="2787805"/>
            <a:ext cx="3909948" cy="2139696"/>
          </a:xfrm>
        </p:spPr>
        <p:txBody>
          <a:bodyPr/>
          <a:lstStyle/>
          <a:p>
            <a:endParaRPr lang="en-GB" dirty="0"/>
          </a:p>
        </p:txBody>
      </p:sp>
      <p:sp>
        <p:nvSpPr>
          <p:cNvPr id="10" name="Text Placeholder 4"/>
          <p:cNvSpPr txBox="1">
            <a:spLocks noGrp="1"/>
          </p:cNvSpPr>
          <p:nvPr>
            <p:ph type="body" idx="1"/>
          </p:nvPr>
        </p:nvSpPr>
        <p:spPr>
          <a:xfrm>
            <a:off x="365038" y="800633"/>
            <a:ext cx="4178300" cy="3717524"/>
          </a:xfrm>
          <a:prstGeom prst="rect">
            <a:avLst/>
          </a:prstGeom>
        </p:spPr>
        <p:txBody>
          <a:bodyPr>
            <a:normAutofit/>
          </a:bodyPr>
          <a:lstStyle/>
          <a:p>
            <a:r>
              <a:rPr lang="en-GB" sz="3200" dirty="0" smtClean="0"/>
              <a:t>Sanctions against Russia</a:t>
            </a:r>
          </a:p>
          <a:p>
            <a:r>
              <a:rPr lang="en-GB" sz="3200" dirty="0" smtClean="0"/>
              <a:t>Exports towards China</a:t>
            </a:r>
            <a:endParaRPr sz="3200" dirty="0"/>
          </a:p>
        </p:txBody>
      </p:sp>
      <p:pic>
        <p:nvPicPr>
          <p:cNvPr id="7" name="Picture 6"/>
          <p:cNvPicPr>
            <a:picLocks noChangeAspect="1"/>
          </p:cNvPicPr>
          <p:nvPr/>
        </p:nvPicPr>
        <p:blipFill>
          <a:blip r:embed="rId3"/>
          <a:stretch>
            <a:fillRect/>
          </a:stretch>
        </p:blipFill>
        <p:spPr>
          <a:xfrm>
            <a:off x="365038" y="3061517"/>
            <a:ext cx="8562959" cy="2047304"/>
          </a:xfrm>
          <a:prstGeom prst="rect">
            <a:avLst/>
          </a:prstGeom>
        </p:spPr>
      </p:pic>
      <p:pic>
        <p:nvPicPr>
          <p:cNvPr id="14" name="Picture 13"/>
          <p:cNvPicPr>
            <a:picLocks noChangeAspect="1"/>
          </p:cNvPicPr>
          <p:nvPr/>
        </p:nvPicPr>
        <p:blipFill>
          <a:blip r:embed="rId4"/>
          <a:stretch>
            <a:fillRect/>
          </a:stretch>
        </p:blipFill>
        <p:spPr>
          <a:xfrm>
            <a:off x="298752" y="1874249"/>
            <a:ext cx="8695529" cy="2043002"/>
          </a:xfrm>
          <a:prstGeom prst="rect">
            <a:avLst/>
          </a:prstGeom>
        </p:spPr>
      </p:pic>
    </p:spTree>
    <p:extLst>
      <p:ext uri="{BB962C8B-B14F-4D97-AF65-F5344CB8AC3E}">
        <p14:creationId xmlns:p14="http://schemas.microsoft.com/office/powerpoint/2010/main" val="23009787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The war on chips</a:t>
            </a:r>
            <a:endParaRPr lang="en-GB" dirty="0"/>
          </a:p>
        </p:txBody>
      </p:sp>
      <p:sp>
        <p:nvSpPr>
          <p:cNvPr id="3" name="Text Placeholder 2"/>
          <p:cNvSpPr>
            <a:spLocks noGrp="1"/>
          </p:cNvSpPr>
          <p:nvPr>
            <p:ph type="body" sz="half" idx="1"/>
          </p:nvPr>
        </p:nvSpPr>
        <p:spPr/>
        <p:txBody>
          <a:bodyPr>
            <a:noAutofit/>
          </a:bodyPr>
          <a:lstStyle/>
          <a:p>
            <a:pPr marL="0" indent="0">
              <a:buNone/>
            </a:pPr>
            <a:r>
              <a:rPr lang="en-GB" sz="1800" dirty="0" smtClean="0"/>
              <a:t>Export Control Reform Act</a:t>
            </a:r>
          </a:p>
          <a:p>
            <a:pPr marL="0" indent="0">
              <a:buNone/>
            </a:pPr>
            <a:endParaRPr lang="en-GB" sz="1800" dirty="0"/>
          </a:p>
          <a:p>
            <a:pPr marL="0" indent="0">
              <a:buNone/>
            </a:pPr>
            <a:r>
              <a:rPr lang="en-GB" sz="1800" dirty="0"/>
              <a:t>U.S. national security “requires that the United States maintain its leadership in the science, technology, engineering, and manufacturing sectors, including foundational technology that is essential to innovation,” and that “such leadership requires that United States persons are competitive in global markets</a:t>
            </a:r>
            <a:r>
              <a:rPr lang="en-GB" sz="1800" dirty="0" smtClean="0"/>
              <a:t>.”</a:t>
            </a:r>
            <a:r>
              <a:rPr lang="en-GB" sz="1800" dirty="0"/>
              <a:t> Congress passed ECRA in large part due to concerns about Chinese technological </a:t>
            </a:r>
            <a:r>
              <a:rPr lang="en-GB" sz="1800" dirty="0" smtClean="0"/>
              <a:t>advancement.</a:t>
            </a:r>
          </a:p>
          <a:p>
            <a:pPr marL="0" indent="0">
              <a:buNone/>
            </a:pPr>
            <a:endParaRPr lang="en-GB" sz="1800" baseline="30000" dirty="0"/>
          </a:p>
          <a:p>
            <a:pPr marL="0" indent="0">
              <a:buNone/>
            </a:pPr>
            <a:r>
              <a:rPr lang="en-GB" sz="1200" dirty="0">
                <a:hlinkClick r:id="rId2"/>
              </a:rPr>
              <a:t>https://carnegieendowment.org/2022/04/25/evolution-of-u.s.-</a:t>
            </a:r>
            <a:r>
              <a:rPr lang="en-GB" sz="1200" dirty="0" smtClean="0">
                <a:hlinkClick r:id="rId2"/>
              </a:rPr>
              <a:t>thinking-and-policy-pub-86898</a:t>
            </a:r>
            <a:r>
              <a:rPr lang="en-GB" sz="1200" dirty="0" smtClean="0"/>
              <a:t> </a:t>
            </a:r>
            <a:endParaRPr lang="en-GB" sz="1200" dirty="0"/>
          </a:p>
        </p:txBody>
      </p:sp>
      <p:pic>
        <p:nvPicPr>
          <p:cNvPr id="8" name="Picture Placeholder 7"/>
          <p:cNvPicPr>
            <a:picLocks noGrp="1" noChangeAspect="1"/>
          </p:cNvPicPr>
          <p:nvPr>
            <p:ph type="pic" idx="21"/>
          </p:nvPr>
        </p:nvPicPr>
        <p:blipFill>
          <a:blip r:embed="rId3"/>
          <a:srcRect l="3789" r="3789"/>
          <a:stretch>
            <a:fillRect/>
          </a:stretch>
        </p:blipFill>
        <p:spPr>
          <a:prstGeom prst="rect">
            <a:avLst/>
          </a:prstGeom>
        </p:spPr>
      </p:pic>
      <p:sp>
        <p:nvSpPr>
          <p:cNvPr id="5" name="Text Placeholder 4"/>
          <p:cNvSpPr>
            <a:spLocks noGrp="1"/>
          </p:cNvSpPr>
          <p:nvPr>
            <p:ph type="body" sz="quarter" idx="22"/>
          </p:nvPr>
        </p:nvSpPr>
        <p:spPr/>
        <p:txBody>
          <a:bodyPr/>
          <a:lstStyle/>
          <a:p>
            <a:endParaRPr lang="en-GB"/>
          </a:p>
        </p:txBody>
      </p:sp>
      <p:sp>
        <p:nvSpPr>
          <p:cNvPr id="6" name="Text Placeholder 5"/>
          <p:cNvSpPr>
            <a:spLocks noGrp="1"/>
          </p:cNvSpPr>
          <p:nvPr>
            <p:ph type="body" sz="half" idx="23"/>
          </p:nvPr>
        </p:nvSpPr>
        <p:spPr/>
        <p:txBody>
          <a:bodyPr/>
          <a:lstStyle/>
          <a:p>
            <a:endParaRPr lang="en-GB" dirty="0"/>
          </a:p>
        </p:txBody>
      </p:sp>
      <p:pic>
        <p:nvPicPr>
          <p:cNvPr id="7" name="Picture 6"/>
          <p:cNvPicPr>
            <a:picLocks noChangeAspect="1"/>
          </p:cNvPicPr>
          <p:nvPr/>
        </p:nvPicPr>
        <p:blipFill>
          <a:blip r:embed="rId4"/>
          <a:stretch>
            <a:fillRect/>
          </a:stretch>
        </p:blipFill>
        <p:spPr>
          <a:xfrm>
            <a:off x="215999" y="1115099"/>
            <a:ext cx="8656338" cy="2752999"/>
          </a:xfrm>
          <a:prstGeom prst="rect">
            <a:avLst/>
          </a:prstGeom>
        </p:spPr>
      </p:pic>
      <p:pic>
        <p:nvPicPr>
          <p:cNvPr id="9" name="Picture 8"/>
          <p:cNvPicPr>
            <a:picLocks noChangeAspect="1"/>
          </p:cNvPicPr>
          <p:nvPr/>
        </p:nvPicPr>
        <p:blipFill>
          <a:blip r:embed="rId5"/>
          <a:stretch>
            <a:fillRect/>
          </a:stretch>
        </p:blipFill>
        <p:spPr>
          <a:xfrm>
            <a:off x="659406" y="795854"/>
            <a:ext cx="8009263" cy="3663108"/>
          </a:xfrm>
          <a:prstGeom prst="rect">
            <a:avLst/>
          </a:prstGeom>
        </p:spPr>
      </p:pic>
    </p:spTree>
    <p:extLst>
      <p:ext uri="{BB962C8B-B14F-4D97-AF65-F5344CB8AC3E}">
        <p14:creationId xmlns:p14="http://schemas.microsoft.com/office/powerpoint/2010/main" val="34806322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The war on chips</a:t>
            </a:r>
            <a:endParaRPr lang="en-GB" dirty="0"/>
          </a:p>
        </p:txBody>
      </p:sp>
      <p:sp>
        <p:nvSpPr>
          <p:cNvPr id="3" name="Text Placeholder 2"/>
          <p:cNvSpPr>
            <a:spLocks noGrp="1"/>
          </p:cNvSpPr>
          <p:nvPr>
            <p:ph type="body" sz="half" idx="1"/>
          </p:nvPr>
        </p:nvSpPr>
        <p:spPr>
          <a:xfrm>
            <a:off x="216000" y="971999"/>
            <a:ext cx="3564546" cy="3564141"/>
          </a:xfrm>
        </p:spPr>
        <p:txBody>
          <a:bodyPr/>
          <a:lstStyle/>
          <a:p>
            <a:endParaRPr lang="en-GB" dirty="0"/>
          </a:p>
        </p:txBody>
      </p:sp>
      <p:sp>
        <p:nvSpPr>
          <p:cNvPr id="5" name="Text Placeholder 4"/>
          <p:cNvSpPr>
            <a:spLocks noGrp="1"/>
          </p:cNvSpPr>
          <p:nvPr>
            <p:ph type="body" sz="quarter" idx="22"/>
          </p:nvPr>
        </p:nvSpPr>
        <p:spPr/>
        <p:txBody>
          <a:bodyPr/>
          <a:lstStyle/>
          <a:p>
            <a:endParaRPr lang="en-GB"/>
          </a:p>
        </p:txBody>
      </p:sp>
      <p:sp>
        <p:nvSpPr>
          <p:cNvPr id="6" name="Text Placeholder 5"/>
          <p:cNvSpPr>
            <a:spLocks noGrp="1"/>
          </p:cNvSpPr>
          <p:nvPr>
            <p:ph type="body" sz="half" idx="23"/>
          </p:nvPr>
        </p:nvSpPr>
        <p:spPr/>
        <p:txBody>
          <a:bodyPr/>
          <a:lstStyle/>
          <a:p>
            <a:endParaRPr lang="en-GB" dirty="0"/>
          </a:p>
        </p:txBody>
      </p:sp>
      <p:pic>
        <p:nvPicPr>
          <p:cNvPr id="11" name="Picture Placeholder 10"/>
          <p:cNvPicPr>
            <a:picLocks noGrp="1" noChangeAspect="1"/>
          </p:cNvPicPr>
          <p:nvPr>
            <p:ph type="pic" idx="21"/>
          </p:nvPr>
        </p:nvPicPr>
        <p:blipFill>
          <a:blip r:embed="rId2"/>
          <a:srcRect l="2347" r="2347"/>
          <a:stretch>
            <a:fillRect/>
          </a:stretch>
        </p:blipFill>
        <p:spPr>
          <a:xfrm>
            <a:off x="4217988" y="215900"/>
            <a:ext cx="4710112" cy="4713288"/>
          </a:xfrm>
          <a:prstGeom prst="rect">
            <a:avLst/>
          </a:prstGeom>
        </p:spPr>
      </p:pic>
      <p:pic>
        <p:nvPicPr>
          <p:cNvPr id="12" name="Picture 11"/>
          <p:cNvPicPr>
            <a:picLocks noChangeAspect="1"/>
          </p:cNvPicPr>
          <p:nvPr/>
        </p:nvPicPr>
        <p:blipFill>
          <a:blip r:embed="rId3"/>
          <a:stretch>
            <a:fillRect/>
          </a:stretch>
        </p:blipFill>
        <p:spPr>
          <a:xfrm>
            <a:off x="159594" y="791455"/>
            <a:ext cx="3953220" cy="3947928"/>
          </a:xfrm>
          <a:prstGeom prst="rect">
            <a:avLst/>
          </a:prstGeom>
        </p:spPr>
      </p:pic>
    </p:spTree>
    <p:extLst>
      <p:ext uri="{BB962C8B-B14F-4D97-AF65-F5344CB8AC3E}">
        <p14:creationId xmlns:p14="http://schemas.microsoft.com/office/powerpoint/2010/main" val="2573322486"/>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Title 1"/>
          <p:cNvSpPr txBox="1">
            <a:spLocks noGrp="1"/>
          </p:cNvSpPr>
          <p:nvPr>
            <p:ph type="title"/>
          </p:nvPr>
        </p:nvSpPr>
        <p:spPr>
          <a:xfrm>
            <a:off x="579864" y="137396"/>
            <a:ext cx="7426711" cy="501941"/>
          </a:xfrm>
          <a:prstGeom prst="rect">
            <a:avLst/>
          </a:prstGeom>
        </p:spPr>
        <p:txBody>
          <a:bodyPr>
            <a:normAutofit fontScale="90000"/>
          </a:bodyPr>
          <a:lstStyle/>
          <a:p>
            <a:r>
              <a:rPr lang="en-GB" sz="4000" dirty="0" smtClean="0"/>
              <a:t>EU and export restrictions</a:t>
            </a:r>
            <a:endParaRPr sz="4000" dirty="0"/>
          </a:p>
        </p:txBody>
      </p:sp>
      <p:pic>
        <p:nvPicPr>
          <p:cNvPr id="2" name="Picture 1"/>
          <p:cNvPicPr>
            <a:picLocks noChangeAspect="1"/>
          </p:cNvPicPr>
          <p:nvPr/>
        </p:nvPicPr>
        <p:blipFill>
          <a:blip r:embed="rId2"/>
          <a:stretch>
            <a:fillRect/>
          </a:stretch>
        </p:blipFill>
        <p:spPr>
          <a:xfrm>
            <a:off x="1262688" y="871457"/>
            <a:ext cx="6401305" cy="4272043"/>
          </a:xfrm>
          <a:prstGeom prst="rect">
            <a:avLst/>
          </a:prstGeom>
        </p:spPr>
      </p:pic>
      <p:pic>
        <p:nvPicPr>
          <p:cNvPr id="3" name="Picture 2"/>
          <p:cNvPicPr>
            <a:picLocks noChangeAspect="1"/>
          </p:cNvPicPr>
          <p:nvPr/>
        </p:nvPicPr>
        <p:blipFill>
          <a:blip r:embed="rId3"/>
          <a:stretch>
            <a:fillRect/>
          </a:stretch>
        </p:blipFill>
        <p:spPr>
          <a:xfrm>
            <a:off x="243695" y="2393795"/>
            <a:ext cx="8620866" cy="2553818"/>
          </a:xfrm>
          <a:prstGeom prst="rect">
            <a:avLst/>
          </a:prstGeom>
        </p:spPr>
      </p:pic>
      <p:pic>
        <p:nvPicPr>
          <p:cNvPr id="4" name="Picture 3"/>
          <p:cNvPicPr>
            <a:picLocks noChangeAspect="1"/>
          </p:cNvPicPr>
          <p:nvPr/>
        </p:nvPicPr>
        <p:blipFill>
          <a:blip r:embed="rId4"/>
          <a:stretch>
            <a:fillRect/>
          </a:stretch>
        </p:blipFill>
        <p:spPr>
          <a:xfrm>
            <a:off x="89579" y="1362756"/>
            <a:ext cx="9142598" cy="2242806"/>
          </a:xfrm>
          <a:prstGeom prst="rect">
            <a:avLst/>
          </a:prstGeom>
        </p:spPr>
      </p:pic>
    </p:spTree>
    <p:extLst>
      <p:ext uri="{BB962C8B-B14F-4D97-AF65-F5344CB8AC3E}">
        <p14:creationId xmlns:p14="http://schemas.microsoft.com/office/powerpoint/2010/main" val="17198359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Title 1"/>
          <p:cNvSpPr txBox="1">
            <a:spLocks noGrp="1"/>
          </p:cNvSpPr>
          <p:nvPr>
            <p:ph type="title"/>
          </p:nvPr>
        </p:nvSpPr>
        <p:spPr>
          <a:xfrm>
            <a:off x="133816" y="301287"/>
            <a:ext cx="7880194" cy="1096333"/>
          </a:xfrm>
          <a:prstGeom prst="rect">
            <a:avLst/>
          </a:prstGeom>
        </p:spPr>
        <p:txBody>
          <a:bodyPr>
            <a:normAutofit fontScale="90000"/>
          </a:bodyPr>
          <a:lstStyle/>
          <a:p>
            <a:r>
              <a:rPr lang="en-GB" sz="4000" dirty="0" smtClean="0"/>
              <a:t>EU (and others) locking in preferential access</a:t>
            </a:r>
            <a:endParaRPr sz="4000" dirty="0"/>
          </a:p>
        </p:txBody>
      </p:sp>
      <p:pic>
        <p:nvPicPr>
          <p:cNvPr id="5" name="Picture 4"/>
          <p:cNvPicPr>
            <a:picLocks noChangeAspect="1"/>
          </p:cNvPicPr>
          <p:nvPr/>
        </p:nvPicPr>
        <p:blipFill>
          <a:blip r:embed="rId2"/>
          <a:stretch>
            <a:fillRect/>
          </a:stretch>
        </p:blipFill>
        <p:spPr>
          <a:xfrm>
            <a:off x="921834" y="1397620"/>
            <a:ext cx="7289761" cy="3326995"/>
          </a:xfrm>
          <a:prstGeom prst="rect">
            <a:avLst/>
          </a:prstGeom>
        </p:spPr>
      </p:pic>
    </p:spTree>
    <p:extLst>
      <p:ext uri="{BB962C8B-B14F-4D97-AF65-F5344CB8AC3E}">
        <p14:creationId xmlns:p14="http://schemas.microsoft.com/office/powerpoint/2010/main" val="257485319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Title 1"/>
          <p:cNvSpPr txBox="1">
            <a:spLocks noGrp="1"/>
          </p:cNvSpPr>
          <p:nvPr>
            <p:ph type="title"/>
          </p:nvPr>
        </p:nvSpPr>
        <p:spPr>
          <a:xfrm>
            <a:off x="133816" y="301287"/>
            <a:ext cx="7880194" cy="1096333"/>
          </a:xfrm>
          <a:prstGeom prst="rect">
            <a:avLst/>
          </a:prstGeom>
        </p:spPr>
        <p:txBody>
          <a:bodyPr>
            <a:normAutofit/>
          </a:bodyPr>
          <a:lstStyle/>
          <a:p>
            <a:r>
              <a:rPr lang="en-GB" sz="4000" dirty="0" smtClean="0"/>
              <a:t>Critical Raw Materials</a:t>
            </a:r>
            <a:endParaRPr sz="4000" dirty="0"/>
          </a:p>
        </p:txBody>
      </p:sp>
      <p:sp>
        <p:nvSpPr>
          <p:cNvPr id="3" name="Rectangle 2"/>
          <p:cNvSpPr/>
          <p:nvPr/>
        </p:nvSpPr>
        <p:spPr>
          <a:xfrm>
            <a:off x="327102" y="4585510"/>
            <a:ext cx="6122020" cy="292388"/>
          </a:xfrm>
          <a:prstGeom prst="rect">
            <a:avLst/>
          </a:prstGeom>
          <a:solidFill>
            <a:schemeClr val="bg1"/>
          </a:solidFill>
        </p:spPr>
        <p:txBody>
          <a:bodyPr wrap="square">
            <a:spAutoFit/>
          </a:bodyPr>
          <a:lstStyle/>
          <a:p>
            <a:r>
              <a:rPr lang="en-GB" dirty="0">
                <a:effectLst>
                  <a:outerShdw blurRad="38100" dist="38100" dir="2700000" algn="tl">
                    <a:srgbClr val="000000">
                      <a:alpha val="43137"/>
                    </a:srgbClr>
                  </a:outerShdw>
                </a:effectLst>
                <a:hlinkClick r:id="rId2"/>
              </a:rPr>
              <a:t>https://www.politico.eu/article/critical-raw-materials-act-europe-guide</a:t>
            </a:r>
            <a:r>
              <a:rPr lang="en-GB" dirty="0" smtClean="0">
                <a:effectLst>
                  <a:outerShdw blurRad="38100" dist="38100" dir="2700000" algn="tl">
                    <a:srgbClr val="000000">
                      <a:alpha val="43137"/>
                    </a:srgbClr>
                  </a:outerShdw>
                </a:effectLst>
                <a:hlinkClick r:id="rId2"/>
              </a:rPr>
              <a:t>/</a:t>
            </a:r>
            <a:r>
              <a:rPr lang="en-GB" dirty="0" smtClean="0">
                <a:effectLst>
                  <a:outerShdw blurRad="38100" dist="38100" dir="2700000" algn="tl">
                    <a:srgbClr val="000000">
                      <a:alpha val="43137"/>
                    </a:srgbClr>
                  </a:outerShdw>
                </a:effectLst>
              </a:rPr>
              <a:t> </a:t>
            </a:r>
            <a:endParaRPr lang="en-GB"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4305647" y="301287"/>
            <a:ext cx="4838353" cy="4838353"/>
          </a:xfrm>
          <a:prstGeom prst="rect">
            <a:avLst/>
          </a:prstGeom>
        </p:spPr>
      </p:pic>
      <p:pic>
        <p:nvPicPr>
          <p:cNvPr id="6" name="Picture 5"/>
          <p:cNvPicPr>
            <a:picLocks noChangeAspect="1"/>
          </p:cNvPicPr>
          <p:nvPr/>
        </p:nvPicPr>
        <p:blipFill>
          <a:blip r:embed="rId4"/>
          <a:stretch>
            <a:fillRect/>
          </a:stretch>
        </p:blipFill>
        <p:spPr>
          <a:xfrm>
            <a:off x="454065" y="301287"/>
            <a:ext cx="8124940" cy="4478357"/>
          </a:xfrm>
          <a:prstGeom prst="rect">
            <a:avLst/>
          </a:prstGeom>
        </p:spPr>
      </p:pic>
    </p:spTree>
    <p:extLst>
      <p:ext uri="{BB962C8B-B14F-4D97-AF65-F5344CB8AC3E}">
        <p14:creationId xmlns:p14="http://schemas.microsoft.com/office/powerpoint/2010/main" val="14083091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Title 1"/>
          <p:cNvSpPr txBox="1">
            <a:spLocks noGrp="1"/>
          </p:cNvSpPr>
          <p:nvPr>
            <p:ph type="title"/>
          </p:nvPr>
        </p:nvSpPr>
        <p:spPr>
          <a:xfrm>
            <a:off x="133816" y="301287"/>
            <a:ext cx="7880194" cy="1096333"/>
          </a:xfrm>
          <a:prstGeom prst="rect">
            <a:avLst/>
          </a:prstGeom>
        </p:spPr>
        <p:txBody>
          <a:bodyPr>
            <a:normAutofit/>
          </a:bodyPr>
          <a:lstStyle/>
          <a:p>
            <a:r>
              <a:rPr lang="en-GB" sz="4000" dirty="0" smtClean="0"/>
              <a:t>EU Critical Raw Materials Act</a:t>
            </a:r>
            <a:endParaRPr sz="4000" dirty="0"/>
          </a:p>
        </p:txBody>
      </p:sp>
      <p:pic>
        <p:nvPicPr>
          <p:cNvPr id="2" name="Picture 1"/>
          <p:cNvPicPr>
            <a:picLocks noChangeAspect="1"/>
          </p:cNvPicPr>
          <p:nvPr/>
        </p:nvPicPr>
        <p:blipFill>
          <a:blip r:embed="rId2"/>
          <a:stretch>
            <a:fillRect/>
          </a:stretch>
        </p:blipFill>
        <p:spPr>
          <a:xfrm>
            <a:off x="512910" y="1271239"/>
            <a:ext cx="8372212" cy="2951355"/>
          </a:xfrm>
          <a:prstGeom prst="rect">
            <a:avLst/>
          </a:prstGeom>
        </p:spPr>
      </p:pic>
    </p:spTree>
    <p:extLst>
      <p:ext uri="{BB962C8B-B14F-4D97-AF65-F5344CB8AC3E}">
        <p14:creationId xmlns:p14="http://schemas.microsoft.com/office/powerpoint/2010/main" val="18805899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Title 1"/>
          <p:cNvSpPr txBox="1">
            <a:spLocks noGrp="1"/>
          </p:cNvSpPr>
          <p:nvPr>
            <p:ph type="title"/>
          </p:nvPr>
        </p:nvSpPr>
        <p:spPr>
          <a:xfrm>
            <a:off x="216000" y="143999"/>
            <a:ext cx="6480002" cy="1656002"/>
          </a:xfrm>
          <a:prstGeom prst="rect">
            <a:avLst/>
          </a:prstGeom>
        </p:spPr>
        <p:txBody>
          <a:bodyPr>
            <a:normAutofit fontScale="90000"/>
          </a:bodyPr>
          <a:lstStyle/>
          <a:p>
            <a:r>
              <a:rPr lang="en-GB" b="1" dirty="0"/>
              <a:t>The External Economic Action of the European Union and the Sustainable Development Goals</a:t>
            </a:r>
            <a:endParaRPr dirty="0"/>
          </a:p>
        </p:txBody>
      </p:sp>
      <p:sp>
        <p:nvSpPr>
          <p:cNvPr id="593" name="Subtitle 2"/>
          <p:cNvSpPr txBox="1">
            <a:spLocks noGrp="1"/>
          </p:cNvSpPr>
          <p:nvPr>
            <p:ph type="body" sz="quarter" idx="1"/>
          </p:nvPr>
        </p:nvSpPr>
        <p:spPr>
          <a:xfrm>
            <a:off x="290341" y="2283219"/>
            <a:ext cx="6480002" cy="324001"/>
          </a:xfrm>
          <a:prstGeom prst="rect">
            <a:avLst/>
          </a:prstGeom>
        </p:spPr>
        <p:txBody>
          <a:bodyPr/>
          <a:lstStyle/>
          <a:p>
            <a:r>
              <a:rPr lang="en-GB" dirty="0" smtClean="0"/>
              <a:t>Filippo Fontanelli – University of Edinburgh – filippo.fontanelli@ed.ac.uk</a:t>
            </a:r>
            <a:endParaRPr dirty="0"/>
          </a:p>
        </p:txBody>
      </p:sp>
      <p:sp>
        <p:nvSpPr>
          <p:cNvPr id="2" name="TextBox 1"/>
          <p:cNvSpPr txBox="1"/>
          <p:nvPr/>
        </p:nvSpPr>
        <p:spPr>
          <a:xfrm>
            <a:off x="401444" y="2817540"/>
            <a:ext cx="5203902" cy="22006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685800" rtl="0" fontAlgn="auto" latinLnBrk="0" hangingPunct="0">
              <a:lnSpc>
                <a:spcPct val="100000"/>
              </a:lnSpc>
              <a:spcBef>
                <a:spcPts val="0"/>
              </a:spcBef>
              <a:spcAft>
                <a:spcPts val="0"/>
              </a:spcAft>
              <a:buClrTx/>
              <a:buSzTx/>
              <a:buFontTx/>
              <a:buNone/>
              <a:tabLst/>
            </a:pPr>
            <a:r>
              <a:rPr lang="en-GB" sz="2000" dirty="0" smtClean="0"/>
              <a:t>University of Bologna</a:t>
            </a:r>
          </a:p>
          <a:p>
            <a:pPr marL="0" marR="0" indent="0" algn="l" defTabSz="6858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smtClean="0">
                <a:ln>
                  <a:noFill/>
                </a:ln>
                <a:solidFill>
                  <a:srgbClr val="000000"/>
                </a:solidFill>
                <a:effectLst/>
                <a:uFillTx/>
                <a:sym typeface="Arial"/>
              </a:rPr>
              <a:t>3</a:t>
            </a:r>
            <a:r>
              <a:rPr kumimoji="0" lang="en-GB" sz="2000" b="0" i="0" u="none" strike="noStrike" cap="none" spc="0" normalizeH="0" dirty="0" smtClean="0">
                <a:ln>
                  <a:noFill/>
                </a:ln>
                <a:solidFill>
                  <a:srgbClr val="000000"/>
                </a:solidFill>
                <a:effectLst/>
                <a:uFillTx/>
                <a:sym typeface="Arial"/>
              </a:rPr>
              <a:t> May – 25 May</a:t>
            </a:r>
          </a:p>
          <a:p>
            <a:pPr marL="0" marR="0" indent="0" algn="l" defTabSz="685800" rtl="0" fontAlgn="auto" latinLnBrk="0" hangingPunct="0">
              <a:lnSpc>
                <a:spcPct val="100000"/>
              </a:lnSpc>
              <a:spcBef>
                <a:spcPts val="0"/>
              </a:spcBef>
              <a:spcAft>
                <a:spcPts val="0"/>
              </a:spcAft>
              <a:buClrTx/>
              <a:buSzTx/>
              <a:buFontTx/>
              <a:buNone/>
              <a:tabLst/>
            </a:pPr>
            <a:endParaRPr lang="en-GB" baseline="0" dirty="0"/>
          </a:p>
          <a:p>
            <a:pPr marL="0" marR="0" indent="0" algn="l" defTabSz="685800" rtl="0" fontAlgn="auto" latinLnBrk="0" hangingPunct="0">
              <a:lnSpc>
                <a:spcPct val="100000"/>
              </a:lnSpc>
              <a:spcBef>
                <a:spcPts val="0"/>
              </a:spcBef>
              <a:spcAft>
                <a:spcPts val="0"/>
              </a:spcAft>
              <a:buClrTx/>
              <a:buSzTx/>
              <a:buFontTx/>
              <a:buNone/>
              <a:tabLst/>
            </a:pPr>
            <a:r>
              <a:rPr lang="en-GB" sz="3000" dirty="0" smtClean="0"/>
              <a:t>17</a:t>
            </a:r>
            <a:r>
              <a:rPr kumimoji="0" lang="en-GB" sz="3000" b="0" i="0" u="none" strike="noStrike" cap="none" spc="0" normalizeH="0" dirty="0" smtClean="0">
                <a:ln>
                  <a:noFill/>
                </a:ln>
                <a:solidFill>
                  <a:srgbClr val="000000"/>
                </a:solidFill>
                <a:effectLst/>
                <a:uFillTx/>
                <a:sym typeface="Arial"/>
              </a:rPr>
              <a:t> </a:t>
            </a:r>
            <a:r>
              <a:rPr kumimoji="0" lang="en-GB" sz="3000" b="0" i="0" u="none" strike="noStrike" cap="none" spc="0" normalizeH="0" dirty="0" smtClean="0">
                <a:ln>
                  <a:noFill/>
                </a:ln>
                <a:solidFill>
                  <a:srgbClr val="000000"/>
                </a:solidFill>
                <a:effectLst/>
                <a:uFillTx/>
                <a:sym typeface="Arial"/>
              </a:rPr>
              <a:t>May 2023</a:t>
            </a:r>
          </a:p>
          <a:p>
            <a:pPr marL="0" marR="0" indent="0" algn="l" defTabSz="685800" rtl="0" fontAlgn="auto" latinLnBrk="0" hangingPunct="0">
              <a:lnSpc>
                <a:spcPct val="100000"/>
              </a:lnSpc>
              <a:spcBef>
                <a:spcPts val="0"/>
              </a:spcBef>
              <a:spcAft>
                <a:spcPts val="0"/>
              </a:spcAft>
              <a:buClrTx/>
              <a:buSzTx/>
              <a:buFontTx/>
              <a:buNone/>
              <a:tabLst/>
            </a:pPr>
            <a:r>
              <a:rPr lang="en-GB" sz="3000" baseline="0" dirty="0" smtClean="0"/>
              <a:t>Controlling inbound and outbound flows</a:t>
            </a:r>
            <a:endParaRPr kumimoji="0" lang="en-GB" sz="3000" b="0" i="0" u="none"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4277901282"/>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215999" y="143999"/>
            <a:ext cx="4185016" cy="1454342"/>
          </a:xfrm>
          <a:prstGeom prst="rect">
            <a:avLst/>
          </a:prstGeom>
        </p:spPr>
        <p:txBody>
          <a:bodyPr>
            <a:normAutofit/>
          </a:bodyPr>
          <a:lstStyle/>
          <a:p>
            <a:pPr defTabSz="672084">
              <a:defRPr sz="3724"/>
            </a:pPr>
            <a:r>
              <a:rPr lang="en-GB" dirty="0" smtClean="0"/>
              <a:t>CRM Act</a:t>
            </a:r>
            <a:endParaRPr dirty="0"/>
          </a:p>
        </p:txBody>
      </p:sp>
      <p:sp>
        <p:nvSpPr>
          <p:cNvPr id="487" name="Content Placeholder 8"/>
          <p:cNvSpPr txBox="1">
            <a:spLocks noGrp="1"/>
          </p:cNvSpPr>
          <p:nvPr>
            <p:ph type="body" sz="half" idx="1"/>
          </p:nvPr>
        </p:nvSpPr>
        <p:spPr>
          <a:xfrm>
            <a:off x="215997" y="984353"/>
            <a:ext cx="4552118" cy="3839647"/>
          </a:xfrm>
          <a:prstGeom prst="rect">
            <a:avLst/>
          </a:prstGeom>
        </p:spPr>
        <p:txBody>
          <a:bodyPr>
            <a:normAutofit/>
          </a:bodyPr>
          <a:lstStyle/>
          <a:p>
            <a:pPr marL="0" indent="0">
              <a:buNone/>
            </a:pPr>
            <a:r>
              <a:rPr lang="it-IT" sz="2400" dirty="0" smtClean="0"/>
              <a:t>Domestic and external policies:</a:t>
            </a:r>
          </a:p>
          <a:p>
            <a:r>
              <a:rPr lang="en-GB" sz="2400" dirty="0" smtClean="0"/>
              <a:t>Boost </a:t>
            </a:r>
            <a:r>
              <a:rPr lang="en-GB" sz="2400" dirty="0"/>
              <a:t>domestic production, refining and </a:t>
            </a:r>
            <a:r>
              <a:rPr lang="en-GB" sz="2400" dirty="0" smtClean="0"/>
              <a:t>recycling;</a:t>
            </a:r>
          </a:p>
          <a:p>
            <a:r>
              <a:rPr lang="en-GB" sz="2400" dirty="0" smtClean="0"/>
              <a:t>Diversify imports;</a:t>
            </a:r>
          </a:p>
          <a:p>
            <a:r>
              <a:rPr lang="en-GB" sz="2400" dirty="0"/>
              <a:t>F</a:t>
            </a:r>
            <a:r>
              <a:rPr lang="en-GB" sz="2400" dirty="0" smtClean="0"/>
              <a:t>ree </a:t>
            </a:r>
            <a:r>
              <a:rPr lang="en-GB" sz="2400" dirty="0"/>
              <a:t>trade agreements </a:t>
            </a:r>
            <a:r>
              <a:rPr lang="en-GB" sz="2400" dirty="0" smtClean="0"/>
              <a:t>containing </a:t>
            </a:r>
            <a:r>
              <a:rPr lang="en-GB" sz="2400" dirty="0"/>
              <a:t>CRM </a:t>
            </a:r>
            <a:r>
              <a:rPr lang="en-GB" sz="2400" dirty="0" smtClean="0"/>
              <a:t>chapters;</a:t>
            </a:r>
          </a:p>
          <a:p>
            <a:r>
              <a:rPr lang="it-IT" sz="2400" dirty="0" smtClean="0"/>
              <a:t>Challenge: EU investment abroad (tariffs are already low);</a:t>
            </a:r>
          </a:p>
          <a:p>
            <a:r>
              <a:rPr lang="it-IT" sz="2400" dirty="0" smtClean="0"/>
              <a:t>Less redtape, possible state aids</a:t>
            </a:r>
            <a:endParaRPr lang="it-IT" sz="2400"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20</a:t>
            </a:fld>
            <a:endParaRPr/>
          </a:p>
        </p:txBody>
      </p:sp>
      <p:pic>
        <p:nvPicPr>
          <p:cNvPr id="489" name="Picture Placeholder 10" descr="Picture Placeholder 10"/>
          <p:cNvPicPr>
            <a:picLocks noGrp="1" noChangeAspect="1"/>
          </p:cNvPicPr>
          <p:nvPr>
            <p:ph type="pic" idx="21"/>
          </p:nvPr>
        </p:nvPicPr>
        <p:blipFill>
          <a:blip r:embed="rId3"/>
          <a:stretch>
            <a:fillRect/>
          </a:stretch>
        </p:blipFill>
        <p:spPr>
          <a:xfrm>
            <a:off x="4887045" y="215999"/>
            <a:ext cx="4040955" cy="4712401"/>
          </a:xfrm>
          <a:prstGeom prst="rect">
            <a:avLst/>
          </a:prstGeom>
        </p:spPr>
      </p:pic>
      <p:sp>
        <p:nvSpPr>
          <p:cNvPr id="490" name="Text Placeholder 9"/>
          <p:cNvSpPr>
            <a:spLocks noGrp="1"/>
          </p:cNvSpPr>
          <p:nvPr>
            <p:ph type="body" idx="22"/>
          </p:nvPr>
        </p:nvSpPr>
        <p:spPr>
          <a:prstGeom prst="rect">
            <a:avLst/>
          </a:prstGeom>
        </p:spPr>
        <p:txBody>
          <a:bodyPr/>
          <a:lstStyle/>
          <a:p>
            <a:endParaRPr/>
          </a:p>
        </p:txBody>
      </p:sp>
      <p:sp>
        <p:nvSpPr>
          <p:cNvPr id="491" name="Text Placeholder 11"/>
          <p:cNvSpPr>
            <a:spLocks noGrp="1"/>
          </p:cNvSpPr>
          <p:nvPr>
            <p:ph type="body" idx="23"/>
          </p:nvPr>
        </p:nvSpPr>
        <p:spPr>
          <a:xfrm>
            <a:off x="4887044" y="2761861"/>
            <a:ext cx="4040953" cy="2165640"/>
          </a:xfrm>
          <a:prstGeom prst="rect">
            <a:avLst/>
          </a:prstGeom>
        </p:spPr>
        <p:txBody>
          <a:bodyPr/>
          <a:lstStyle/>
          <a:p>
            <a:endParaRPr dirty="0"/>
          </a:p>
        </p:txBody>
      </p:sp>
      <p:sp>
        <p:nvSpPr>
          <p:cNvPr id="9" name="Content Placeholder 8"/>
          <p:cNvSpPr txBox="1">
            <a:spLocks/>
          </p:cNvSpPr>
          <p:nvPr/>
        </p:nvSpPr>
        <p:spPr>
          <a:xfrm>
            <a:off x="4823008" y="438775"/>
            <a:ext cx="3659353" cy="31756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17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1pPr>
            <a:lvl2pPr marL="35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2pPr>
            <a:lvl3pPr marL="53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3pPr>
            <a:lvl4pPr marL="71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4pPr>
            <a:lvl5pPr marL="900000"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marL="0" indent="0" hangingPunct="1">
              <a:buFont typeface="Arial"/>
              <a:buNone/>
            </a:pPr>
            <a:endParaRPr lang="en-GB" sz="2400" dirty="0"/>
          </a:p>
        </p:txBody>
      </p:sp>
      <p:pic>
        <p:nvPicPr>
          <p:cNvPr id="3" name="Picture 2"/>
          <p:cNvPicPr>
            <a:picLocks noChangeAspect="1"/>
          </p:cNvPicPr>
          <p:nvPr/>
        </p:nvPicPr>
        <p:blipFill>
          <a:blip r:embed="rId4"/>
          <a:stretch>
            <a:fillRect/>
          </a:stretch>
        </p:blipFill>
        <p:spPr>
          <a:xfrm>
            <a:off x="4887045" y="1198862"/>
            <a:ext cx="4095848" cy="2778406"/>
          </a:xfrm>
          <a:prstGeom prst="rect">
            <a:avLst/>
          </a:prstGeom>
        </p:spPr>
      </p:pic>
    </p:spTree>
    <p:extLst>
      <p:ext uri="{BB962C8B-B14F-4D97-AF65-F5344CB8AC3E}">
        <p14:creationId xmlns:p14="http://schemas.microsoft.com/office/powerpoint/2010/main" val="893714293"/>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Title 1"/>
          <p:cNvSpPr txBox="1">
            <a:spLocks noGrp="1"/>
          </p:cNvSpPr>
          <p:nvPr>
            <p:ph type="title"/>
          </p:nvPr>
        </p:nvSpPr>
        <p:spPr>
          <a:xfrm>
            <a:off x="133816" y="301287"/>
            <a:ext cx="7880194" cy="1096333"/>
          </a:xfrm>
          <a:prstGeom prst="rect">
            <a:avLst/>
          </a:prstGeom>
        </p:spPr>
        <p:txBody>
          <a:bodyPr>
            <a:normAutofit/>
          </a:bodyPr>
          <a:lstStyle/>
          <a:p>
            <a:r>
              <a:rPr lang="it-IT" sz="4000" dirty="0" smtClean="0"/>
              <a:t>Investment screening in the EU</a:t>
            </a:r>
            <a:endParaRPr sz="4000" dirty="0"/>
          </a:p>
        </p:txBody>
      </p:sp>
      <p:pic>
        <p:nvPicPr>
          <p:cNvPr id="4" name="Picture 3"/>
          <p:cNvPicPr>
            <a:picLocks noChangeAspect="1"/>
          </p:cNvPicPr>
          <p:nvPr/>
        </p:nvPicPr>
        <p:blipFill>
          <a:blip r:embed="rId2"/>
          <a:stretch>
            <a:fillRect/>
          </a:stretch>
        </p:blipFill>
        <p:spPr>
          <a:xfrm>
            <a:off x="1921009" y="1130644"/>
            <a:ext cx="5255878" cy="3497548"/>
          </a:xfrm>
          <a:prstGeom prst="rect">
            <a:avLst/>
          </a:prstGeom>
        </p:spPr>
      </p:pic>
    </p:spTree>
    <p:extLst>
      <p:ext uri="{BB962C8B-B14F-4D97-AF65-F5344CB8AC3E}">
        <p14:creationId xmlns:p14="http://schemas.microsoft.com/office/powerpoint/2010/main" val="1482104154"/>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215998" y="143999"/>
            <a:ext cx="7022361" cy="1454342"/>
          </a:xfrm>
          <a:prstGeom prst="rect">
            <a:avLst/>
          </a:prstGeom>
        </p:spPr>
        <p:txBody>
          <a:bodyPr>
            <a:normAutofit/>
          </a:bodyPr>
          <a:lstStyle/>
          <a:p>
            <a:pPr defTabSz="672084">
              <a:defRPr sz="3724"/>
            </a:pPr>
            <a:r>
              <a:rPr lang="en-GB" dirty="0" smtClean="0"/>
              <a:t>Pre-establishment guarantees</a:t>
            </a:r>
            <a:endParaRPr dirty="0"/>
          </a:p>
        </p:txBody>
      </p:sp>
      <p:sp>
        <p:nvSpPr>
          <p:cNvPr id="487" name="Content Placeholder 8"/>
          <p:cNvSpPr txBox="1">
            <a:spLocks noGrp="1"/>
          </p:cNvSpPr>
          <p:nvPr>
            <p:ph type="body" sz="half" idx="1"/>
          </p:nvPr>
        </p:nvSpPr>
        <p:spPr>
          <a:xfrm>
            <a:off x="215997" y="984353"/>
            <a:ext cx="4552118" cy="3839647"/>
          </a:xfrm>
          <a:prstGeom prst="rect">
            <a:avLst/>
          </a:prstGeom>
        </p:spPr>
        <p:txBody>
          <a:bodyPr>
            <a:normAutofit/>
          </a:bodyPr>
          <a:lstStyle/>
          <a:p>
            <a:pPr marL="0" indent="0">
              <a:buNone/>
            </a:pPr>
            <a:r>
              <a:rPr lang="it-IT" sz="2400" dirty="0" smtClean="0"/>
              <a:t>Most investment treaties do not provide non-discrimination rights to thos willing to make an investment (they only protect investments once they’re made);</a:t>
            </a:r>
          </a:p>
          <a:p>
            <a:pPr marL="0" indent="0">
              <a:buNone/>
            </a:pPr>
            <a:endParaRPr lang="it-IT" sz="2400" dirty="0"/>
          </a:p>
          <a:p>
            <a:pPr marL="0" indent="0">
              <a:buNone/>
            </a:pPr>
            <a:r>
              <a:rPr lang="it-IT" sz="2400" dirty="0" smtClean="0"/>
              <a:t>GATS can provide market access and NT to Mode 3 (commercial presence)</a:t>
            </a:r>
            <a:endParaRPr lang="it-IT" sz="2400"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22</a:t>
            </a:fld>
            <a:endParaRPr/>
          </a:p>
        </p:txBody>
      </p:sp>
      <p:pic>
        <p:nvPicPr>
          <p:cNvPr id="489" name="Picture Placeholder 10" descr="Picture Placeholder 10"/>
          <p:cNvPicPr>
            <a:picLocks noGrp="1" noChangeAspect="1"/>
          </p:cNvPicPr>
          <p:nvPr>
            <p:ph type="pic" idx="21"/>
          </p:nvPr>
        </p:nvPicPr>
        <p:blipFill>
          <a:blip r:embed="rId3"/>
          <a:stretch>
            <a:fillRect/>
          </a:stretch>
        </p:blipFill>
        <p:spPr>
          <a:xfrm>
            <a:off x="5289115" y="984353"/>
            <a:ext cx="3638885" cy="3944047"/>
          </a:xfrm>
          <a:prstGeom prst="rect">
            <a:avLst/>
          </a:prstGeom>
        </p:spPr>
      </p:pic>
      <p:sp>
        <p:nvSpPr>
          <p:cNvPr id="490" name="Text Placeholder 9"/>
          <p:cNvSpPr>
            <a:spLocks noGrp="1"/>
          </p:cNvSpPr>
          <p:nvPr>
            <p:ph type="body" idx="22"/>
          </p:nvPr>
        </p:nvSpPr>
        <p:spPr>
          <a:prstGeom prst="rect">
            <a:avLst/>
          </a:prstGeom>
        </p:spPr>
        <p:txBody>
          <a:bodyPr/>
          <a:lstStyle/>
          <a:p>
            <a:endParaRPr/>
          </a:p>
        </p:txBody>
      </p:sp>
      <p:sp>
        <p:nvSpPr>
          <p:cNvPr id="491" name="Text Placeholder 11"/>
          <p:cNvSpPr>
            <a:spLocks noGrp="1"/>
          </p:cNvSpPr>
          <p:nvPr>
            <p:ph type="body" idx="23"/>
          </p:nvPr>
        </p:nvSpPr>
        <p:spPr>
          <a:xfrm>
            <a:off x="5289114" y="2761861"/>
            <a:ext cx="3638883" cy="2165640"/>
          </a:xfrm>
          <a:prstGeom prst="rect">
            <a:avLst/>
          </a:prstGeom>
        </p:spPr>
        <p:txBody>
          <a:bodyPr/>
          <a:lstStyle/>
          <a:p>
            <a:endParaRPr dirty="0"/>
          </a:p>
        </p:txBody>
      </p:sp>
      <p:sp>
        <p:nvSpPr>
          <p:cNvPr id="9" name="Content Placeholder 8"/>
          <p:cNvSpPr txBox="1">
            <a:spLocks/>
          </p:cNvSpPr>
          <p:nvPr/>
        </p:nvSpPr>
        <p:spPr>
          <a:xfrm>
            <a:off x="4823008" y="438775"/>
            <a:ext cx="3659353" cy="31756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17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1pPr>
            <a:lvl2pPr marL="35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2pPr>
            <a:lvl3pPr marL="53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3pPr>
            <a:lvl4pPr marL="71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4pPr>
            <a:lvl5pPr marL="900000"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marL="0" indent="0" hangingPunct="1">
              <a:buFont typeface="Arial"/>
              <a:buNone/>
            </a:pPr>
            <a:endParaRPr lang="en-GB" sz="2400" dirty="0"/>
          </a:p>
        </p:txBody>
      </p:sp>
      <p:pic>
        <p:nvPicPr>
          <p:cNvPr id="2" name="Picture 1"/>
          <p:cNvPicPr>
            <a:picLocks noChangeAspect="1"/>
          </p:cNvPicPr>
          <p:nvPr/>
        </p:nvPicPr>
        <p:blipFill>
          <a:blip r:embed="rId4"/>
          <a:stretch>
            <a:fillRect/>
          </a:stretch>
        </p:blipFill>
        <p:spPr>
          <a:xfrm>
            <a:off x="5872139" y="984353"/>
            <a:ext cx="2472832" cy="3956531"/>
          </a:xfrm>
          <a:prstGeom prst="rect">
            <a:avLst/>
          </a:prstGeom>
        </p:spPr>
      </p:pic>
    </p:spTree>
    <p:extLst>
      <p:ext uri="{BB962C8B-B14F-4D97-AF65-F5344CB8AC3E}">
        <p14:creationId xmlns:p14="http://schemas.microsoft.com/office/powerpoint/2010/main" val="2504565030"/>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215998" y="143999"/>
            <a:ext cx="7022361" cy="1454342"/>
          </a:xfrm>
          <a:prstGeom prst="rect">
            <a:avLst/>
          </a:prstGeom>
        </p:spPr>
        <p:txBody>
          <a:bodyPr>
            <a:normAutofit/>
          </a:bodyPr>
          <a:lstStyle/>
          <a:p>
            <a:pPr defTabSz="672084">
              <a:defRPr sz="3724"/>
            </a:pPr>
            <a:r>
              <a:rPr lang="en-GB" dirty="0" smtClean="0"/>
              <a:t>Avoiding foreign control on strategic industries</a:t>
            </a:r>
            <a:endParaRPr dirty="0"/>
          </a:p>
        </p:txBody>
      </p:sp>
      <p:sp>
        <p:nvSpPr>
          <p:cNvPr id="487" name="Content Placeholder 8"/>
          <p:cNvSpPr txBox="1">
            <a:spLocks noGrp="1"/>
          </p:cNvSpPr>
          <p:nvPr>
            <p:ph type="body" sz="half" idx="1"/>
          </p:nvPr>
        </p:nvSpPr>
        <p:spPr>
          <a:xfrm>
            <a:off x="596493" y="2026620"/>
            <a:ext cx="4552118" cy="3486978"/>
          </a:xfrm>
          <a:prstGeom prst="rect">
            <a:avLst/>
          </a:prstGeom>
        </p:spPr>
        <p:txBody>
          <a:bodyPr>
            <a:normAutofit/>
          </a:bodyPr>
          <a:lstStyle/>
          <a:p>
            <a:r>
              <a:rPr lang="it-IT" sz="3400" dirty="0" smtClean="0"/>
              <a:t>Positive lists</a:t>
            </a:r>
          </a:p>
          <a:p>
            <a:r>
              <a:rPr lang="it-IT" sz="3400" dirty="0" smtClean="0"/>
              <a:t>Negative lists</a:t>
            </a:r>
            <a:endParaRPr lang="it-IT" sz="3400"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23</a:t>
            </a:fld>
            <a:endParaRPr/>
          </a:p>
        </p:txBody>
      </p:sp>
      <p:pic>
        <p:nvPicPr>
          <p:cNvPr id="489" name="Picture Placeholder 10" descr="Picture Placeholder 10"/>
          <p:cNvPicPr>
            <a:picLocks noGrp="1" noChangeAspect="1"/>
          </p:cNvPicPr>
          <p:nvPr>
            <p:ph type="pic" idx="21"/>
          </p:nvPr>
        </p:nvPicPr>
        <p:blipFill>
          <a:blip r:embed="rId3"/>
          <a:stretch>
            <a:fillRect/>
          </a:stretch>
        </p:blipFill>
        <p:spPr>
          <a:xfrm>
            <a:off x="5289115" y="984353"/>
            <a:ext cx="3638885" cy="3944047"/>
          </a:xfrm>
          <a:prstGeom prst="rect">
            <a:avLst/>
          </a:prstGeom>
        </p:spPr>
      </p:pic>
      <p:sp>
        <p:nvSpPr>
          <p:cNvPr id="490" name="Text Placeholder 9"/>
          <p:cNvSpPr>
            <a:spLocks noGrp="1"/>
          </p:cNvSpPr>
          <p:nvPr>
            <p:ph type="body" idx="22"/>
          </p:nvPr>
        </p:nvSpPr>
        <p:spPr>
          <a:prstGeom prst="rect">
            <a:avLst/>
          </a:prstGeom>
        </p:spPr>
        <p:txBody>
          <a:bodyPr/>
          <a:lstStyle/>
          <a:p>
            <a:endParaRPr/>
          </a:p>
        </p:txBody>
      </p:sp>
      <p:sp>
        <p:nvSpPr>
          <p:cNvPr id="491" name="Text Placeholder 11"/>
          <p:cNvSpPr>
            <a:spLocks noGrp="1"/>
          </p:cNvSpPr>
          <p:nvPr>
            <p:ph type="body" idx="23"/>
          </p:nvPr>
        </p:nvSpPr>
        <p:spPr>
          <a:xfrm>
            <a:off x="5289114" y="2761861"/>
            <a:ext cx="3638883" cy="2165640"/>
          </a:xfrm>
          <a:prstGeom prst="rect">
            <a:avLst/>
          </a:prstGeom>
        </p:spPr>
        <p:txBody>
          <a:bodyPr/>
          <a:lstStyle/>
          <a:p>
            <a:endParaRPr dirty="0"/>
          </a:p>
        </p:txBody>
      </p:sp>
      <p:sp>
        <p:nvSpPr>
          <p:cNvPr id="9" name="Content Placeholder 8"/>
          <p:cNvSpPr txBox="1">
            <a:spLocks/>
          </p:cNvSpPr>
          <p:nvPr/>
        </p:nvSpPr>
        <p:spPr>
          <a:xfrm>
            <a:off x="4823008" y="438775"/>
            <a:ext cx="3659353" cy="31756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17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1pPr>
            <a:lvl2pPr marL="35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2pPr>
            <a:lvl3pPr marL="53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3pPr>
            <a:lvl4pPr marL="71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4pPr>
            <a:lvl5pPr marL="900000"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marL="0" indent="0" hangingPunct="1">
              <a:buFont typeface="Arial"/>
              <a:buNone/>
            </a:pPr>
            <a:endParaRPr lang="en-GB" sz="2400" dirty="0"/>
          </a:p>
        </p:txBody>
      </p:sp>
      <p:pic>
        <p:nvPicPr>
          <p:cNvPr id="3" name="Picture 2"/>
          <p:cNvPicPr>
            <a:picLocks noChangeAspect="1"/>
          </p:cNvPicPr>
          <p:nvPr/>
        </p:nvPicPr>
        <p:blipFill>
          <a:blip r:embed="rId4"/>
          <a:stretch>
            <a:fillRect/>
          </a:stretch>
        </p:blipFill>
        <p:spPr>
          <a:xfrm>
            <a:off x="5485230" y="1237302"/>
            <a:ext cx="3333750" cy="3333750"/>
          </a:xfrm>
          <a:prstGeom prst="rect">
            <a:avLst/>
          </a:prstGeom>
        </p:spPr>
      </p:pic>
      <p:pic>
        <p:nvPicPr>
          <p:cNvPr id="4" name="Picture 3"/>
          <p:cNvPicPr>
            <a:picLocks noChangeAspect="1"/>
          </p:cNvPicPr>
          <p:nvPr/>
        </p:nvPicPr>
        <p:blipFill>
          <a:blip r:embed="rId5"/>
          <a:stretch>
            <a:fillRect/>
          </a:stretch>
        </p:blipFill>
        <p:spPr>
          <a:xfrm>
            <a:off x="2693624" y="258208"/>
            <a:ext cx="3756752" cy="4627084"/>
          </a:xfrm>
          <a:prstGeom prst="rect">
            <a:avLst/>
          </a:prstGeom>
        </p:spPr>
      </p:pic>
    </p:spTree>
    <p:extLst>
      <p:ext uri="{BB962C8B-B14F-4D97-AF65-F5344CB8AC3E}">
        <p14:creationId xmlns:p14="http://schemas.microsoft.com/office/powerpoint/2010/main" val="23139020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119352" y="193398"/>
            <a:ext cx="4452645" cy="576002"/>
          </a:xfrm>
          <a:prstGeom prst="rect">
            <a:avLst/>
          </a:prstGeom>
        </p:spPr>
        <p:txBody>
          <a:bodyPr>
            <a:normAutofit fontScale="90000"/>
          </a:bodyPr>
          <a:lstStyle/>
          <a:p>
            <a:pPr defTabSz="672084">
              <a:defRPr sz="3724"/>
            </a:pPr>
            <a:r>
              <a:rPr lang="it-IT" dirty="0" smtClean="0"/>
              <a:t>EU’s opening in FTAs</a:t>
            </a:r>
            <a:endParaRPr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24</a:t>
            </a:fld>
            <a:endParaRPr/>
          </a:p>
        </p:txBody>
      </p:sp>
      <p:pic>
        <p:nvPicPr>
          <p:cNvPr id="489" name="Picture Placeholder 10" descr="Picture Placeholder 10"/>
          <p:cNvPicPr>
            <a:picLocks noGrp="1" noChangeAspect="1"/>
          </p:cNvPicPr>
          <p:nvPr>
            <p:ph type="pic" idx="21"/>
          </p:nvPr>
        </p:nvPicPr>
        <p:blipFill>
          <a:blip r:embed="rId2"/>
          <a:stretch>
            <a:fillRect/>
          </a:stretch>
        </p:blipFill>
        <p:spPr>
          <a:prstGeom prst="rect">
            <a:avLst/>
          </a:prstGeom>
        </p:spPr>
      </p:pic>
      <p:sp>
        <p:nvSpPr>
          <p:cNvPr id="490" name="Text Placeholder 9"/>
          <p:cNvSpPr>
            <a:spLocks noGrp="1"/>
          </p:cNvSpPr>
          <p:nvPr>
            <p:ph type="body" idx="22"/>
          </p:nvPr>
        </p:nvSpPr>
        <p:spPr>
          <a:prstGeom prst="rect">
            <a:avLst/>
          </a:prstGeom>
        </p:spPr>
        <p:txBody>
          <a:bodyPr/>
          <a:lstStyle/>
          <a:p>
            <a:endParaRPr/>
          </a:p>
        </p:txBody>
      </p:sp>
      <p:sp>
        <p:nvSpPr>
          <p:cNvPr id="491" name="Text Placeholder 11"/>
          <p:cNvSpPr>
            <a:spLocks noGrp="1"/>
          </p:cNvSpPr>
          <p:nvPr>
            <p:ph type="body" idx="23"/>
          </p:nvPr>
        </p:nvSpPr>
        <p:spPr>
          <a:prstGeom prst="rect">
            <a:avLst/>
          </a:prstGeom>
        </p:spPr>
        <p:txBody>
          <a:bodyPr/>
          <a:lstStyle/>
          <a:p>
            <a:endParaRPr dirty="0"/>
          </a:p>
        </p:txBody>
      </p:sp>
      <p:sp>
        <p:nvSpPr>
          <p:cNvPr id="11" name="Text Placeholder 4"/>
          <p:cNvSpPr txBox="1">
            <a:spLocks noGrp="1"/>
          </p:cNvSpPr>
          <p:nvPr>
            <p:ph type="body" idx="1"/>
          </p:nvPr>
        </p:nvSpPr>
        <p:spPr>
          <a:xfrm>
            <a:off x="215999" y="1389016"/>
            <a:ext cx="4199884" cy="2967394"/>
          </a:xfrm>
          <a:prstGeom prst="rect">
            <a:avLst/>
          </a:prstGeom>
        </p:spPr>
        <p:txBody>
          <a:bodyPr>
            <a:normAutofit/>
          </a:bodyPr>
          <a:lstStyle/>
          <a:p>
            <a:pPr marL="0" indent="0">
              <a:buNone/>
            </a:pPr>
            <a:r>
              <a:rPr lang="en-GB" sz="2600" dirty="0" smtClean="0"/>
              <a:t>Pre-establishment guarantees, e.g., in deals with:</a:t>
            </a:r>
          </a:p>
          <a:p>
            <a:pPr>
              <a:buFontTx/>
              <a:buChar char="-"/>
            </a:pPr>
            <a:r>
              <a:rPr lang="it-IT" sz="2600" dirty="0" smtClean="0"/>
              <a:t>Montenegro, Georgia, Ukraine, Moldova</a:t>
            </a:r>
          </a:p>
          <a:p>
            <a:pPr>
              <a:buFontTx/>
              <a:buChar char="-"/>
            </a:pPr>
            <a:r>
              <a:rPr lang="it-IT" sz="2600" dirty="0" smtClean="0"/>
              <a:t>Canada</a:t>
            </a:r>
          </a:p>
          <a:p>
            <a:pPr>
              <a:buFontTx/>
              <a:buChar char="-"/>
            </a:pPr>
            <a:r>
              <a:rPr lang="it-IT" sz="2600" dirty="0" smtClean="0"/>
              <a:t>Japan</a:t>
            </a:r>
          </a:p>
          <a:p>
            <a:pPr>
              <a:buFontTx/>
              <a:buChar char="-"/>
            </a:pPr>
            <a:endParaRPr sz="2600" dirty="0"/>
          </a:p>
        </p:txBody>
      </p:sp>
      <p:pic>
        <p:nvPicPr>
          <p:cNvPr id="4" name="Picture 3"/>
          <p:cNvPicPr>
            <a:picLocks noChangeAspect="1"/>
          </p:cNvPicPr>
          <p:nvPr/>
        </p:nvPicPr>
        <p:blipFill>
          <a:blip r:embed="rId3"/>
          <a:stretch>
            <a:fillRect/>
          </a:stretch>
        </p:blipFill>
        <p:spPr>
          <a:xfrm>
            <a:off x="4571993" y="1236990"/>
            <a:ext cx="4350592" cy="2459030"/>
          </a:xfrm>
          <a:prstGeom prst="rect">
            <a:avLst/>
          </a:prstGeom>
        </p:spPr>
      </p:pic>
      <p:pic>
        <p:nvPicPr>
          <p:cNvPr id="5" name="Picture 4"/>
          <p:cNvPicPr>
            <a:picLocks noChangeAspect="1"/>
          </p:cNvPicPr>
          <p:nvPr/>
        </p:nvPicPr>
        <p:blipFill>
          <a:blip r:embed="rId4"/>
          <a:stretch>
            <a:fillRect/>
          </a:stretch>
        </p:blipFill>
        <p:spPr>
          <a:xfrm>
            <a:off x="215999" y="1597496"/>
            <a:ext cx="8584068" cy="2235970"/>
          </a:xfrm>
          <a:prstGeom prst="rect">
            <a:avLst/>
          </a:prstGeom>
        </p:spPr>
      </p:pic>
    </p:spTree>
    <p:extLst>
      <p:ext uri="{BB962C8B-B14F-4D97-AF65-F5344CB8AC3E}">
        <p14:creationId xmlns:p14="http://schemas.microsoft.com/office/powerpoint/2010/main" val="1675292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119352" y="193398"/>
            <a:ext cx="7387949" cy="576002"/>
          </a:xfrm>
          <a:prstGeom prst="rect">
            <a:avLst/>
          </a:prstGeom>
        </p:spPr>
        <p:txBody>
          <a:bodyPr>
            <a:normAutofit/>
          </a:bodyPr>
          <a:lstStyle/>
          <a:p>
            <a:pPr defTabSz="672084">
              <a:defRPr sz="3724"/>
            </a:pPr>
            <a:r>
              <a:rPr lang="it-IT" dirty="0" smtClean="0"/>
              <a:t>EU screening mechanism</a:t>
            </a:r>
            <a:endParaRPr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25</a:t>
            </a:fld>
            <a:endParaRPr/>
          </a:p>
        </p:txBody>
      </p:sp>
      <p:pic>
        <p:nvPicPr>
          <p:cNvPr id="489" name="Picture Placeholder 10" descr="Picture Placeholder 10"/>
          <p:cNvPicPr>
            <a:picLocks noGrp="1" noChangeAspect="1"/>
          </p:cNvPicPr>
          <p:nvPr>
            <p:ph type="pic" idx="21"/>
          </p:nvPr>
        </p:nvPicPr>
        <p:blipFill>
          <a:blip r:embed="rId2"/>
          <a:stretch>
            <a:fillRect/>
          </a:stretch>
        </p:blipFill>
        <p:spPr>
          <a:xfrm>
            <a:off x="4571998" y="863101"/>
            <a:ext cx="4356002" cy="4065299"/>
          </a:xfrm>
          <a:prstGeom prst="rect">
            <a:avLst/>
          </a:prstGeom>
        </p:spPr>
      </p:pic>
      <p:sp>
        <p:nvSpPr>
          <p:cNvPr id="490" name="Text Placeholder 9"/>
          <p:cNvSpPr>
            <a:spLocks noGrp="1"/>
          </p:cNvSpPr>
          <p:nvPr>
            <p:ph type="body" idx="22"/>
          </p:nvPr>
        </p:nvSpPr>
        <p:spPr>
          <a:prstGeom prst="rect">
            <a:avLst/>
          </a:prstGeom>
        </p:spPr>
        <p:txBody>
          <a:bodyPr/>
          <a:lstStyle/>
          <a:p>
            <a:endParaRPr/>
          </a:p>
        </p:txBody>
      </p:sp>
      <p:sp>
        <p:nvSpPr>
          <p:cNvPr id="491" name="Text Placeholder 11"/>
          <p:cNvSpPr>
            <a:spLocks noGrp="1"/>
          </p:cNvSpPr>
          <p:nvPr>
            <p:ph type="body" idx="23"/>
          </p:nvPr>
        </p:nvSpPr>
        <p:spPr>
          <a:prstGeom prst="rect">
            <a:avLst/>
          </a:prstGeom>
        </p:spPr>
        <p:txBody>
          <a:bodyPr/>
          <a:lstStyle/>
          <a:p>
            <a:endParaRPr dirty="0"/>
          </a:p>
        </p:txBody>
      </p:sp>
      <p:sp>
        <p:nvSpPr>
          <p:cNvPr id="11" name="Text Placeholder 4"/>
          <p:cNvSpPr txBox="1">
            <a:spLocks noGrp="1"/>
          </p:cNvSpPr>
          <p:nvPr>
            <p:ph type="body" idx="1"/>
          </p:nvPr>
        </p:nvSpPr>
        <p:spPr>
          <a:xfrm>
            <a:off x="172964" y="1079787"/>
            <a:ext cx="4199884" cy="2967394"/>
          </a:xfrm>
          <a:prstGeom prst="rect">
            <a:avLst/>
          </a:prstGeom>
        </p:spPr>
        <p:txBody>
          <a:bodyPr>
            <a:normAutofit/>
          </a:bodyPr>
          <a:lstStyle/>
          <a:p>
            <a:pPr marL="0" indent="0">
              <a:buNone/>
            </a:pPr>
            <a:r>
              <a:rPr lang="it-IT" sz="2600" dirty="0" smtClean="0"/>
              <a:t>Competence with MS</a:t>
            </a:r>
          </a:p>
          <a:p>
            <a:pPr marL="0" indent="0">
              <a:buNone/>
            </a:pPr>
            <a:r>
              <a:rPr lang="it-IT" sz="2600" dirty="0" smtClean="0"/>
              <a:t>EU coordinates</a:t>
            </a:r>
          </a:p>
          <a:p>
            <a:pPr marL="0" indent="0">
              <a:buNone/>
            </a:pPr>
            <a:r>
              <a:rPr lang="it-IT" sz="2600" dirty="0" smtClean="0"/>
              <a:t>Grounds: national security and public order</a:t>
            </a:r>
          </a:p>
          <a:p>
            <a:pPr marL="0" indent="0">
              <a:buNone/>
            </a:pPr>
            <a:r>
              <a:rPr lang="it-IT" sz="2600" dirty="0" smtClean="0"/>
              <a:t>Further goals: curb undue foreign influence (coercion)</a:t>
            </a:r>
          </a:p>
          <a:p>
            <a:pPr marL="0" indent="0">
              <a:buNone/>
            </a:pPr>
            <a:endParaRPr lang="it-IT" sz="2600" dirty="0" smtClean="0"/>
          </a:p>
          <a:p>
            <a:pPr marL="0" indent="0">
              <a:buNone/>
            </a:pPr>
            <a:endParaRPr lang="it-IT" sz="2600" dirty="0" smtClean="0"/>
          </a:p>
          <a:p>
            <a:pPr>
              <a:buFontTx/>
              <a:buChar char="-"/>
            </a:pPr>
            <a:endParaRPr sz="2600" dirty="0"/>
          </a:p>
        </p:txBody>
      </p:sp>
      <p:sp>
        <p:nvSpPr>
          <p:cNvPr id="6" name="Rectangle 5"/>
          <p:cNvSpPr/>
          <p:nvPr/>
        </p:nvSpPr>
        <p:spPr>
          <a:xfrm>
            <a:off x="119352" y="3942937"/>
            <a:ext cx="6428682" cy="692497"/>
          </a:xfrm>
          <a:prstGeom prst="rect">
            <a:avLst/>
          </a:prstGeom>
        </p:spPr>
        <p:txBody>
          <a:bodyPr wrap="square">
            <a:spAutoFit/>
          </a:bodyPr>
          <a:lstStyle/>
          <a:p>
            <a:r>
              <a:rPr lang="en-GB" dirty="0" err="1"/>
              <a:t>Voon</a:t>
            </a:r>
            <a:r>
              <a:rPr lang="en-GB" dirty="0"/>
              <a:t>, T., Merriman, D., 2022. Incoming: How International Investment Law Constrains Foreign Investment Screening. The Journal of World Investment &amp; Trade 24, 75–114</a:t>
            </a:r>
            <a:r>
              <a:rPr lang="en-GB" dirty="0" smtClean="0"/>
              <a:t>.</a:t>
            </a:r>
            <a:endParaRPr lang="en-GB" dirty="0"/>
          </a:p>
        </p:txBody>
      </p:sp>
      <p:pic>
        <p:nvPicPr>
          <p:cNvPr id="7" name="Picture 6"/>
          <p:cNvPicPr>
            <a:picLocks noChangeAspect="1"/>
          </p:cNvPicPr>
          <p:nvPr/>
        </p:nvPicPr>
        <p:blipFill>
          <a:blip r:embed="rId3"/>
          <a:stretch>
            <a:fillRect/>
          </a:stretch>
        </p:blipFill>
        <p:spPr>
          <a:xfrm>
            <a:off x="4572065" y="863101"/>
            <a:ext cx="4295018" cy="2350507"/>
          </a:xfrm>
          <a:prstGeom prst="rect">
            <a:avLst/>
          </a:prstGeom>
        </p:spPr>
      </p:pic>
      <p:pic>
        <p:nvPicPr>
          <p:cNvPr id="3" name="Picture 2"/>
          <p:cNvPicPr>
            <a:picLocks noChangeAspect="1"/>
          </p:cNvPicPr>
          <p:nvPr/>
        </p:nvPicPr>
        <p:blipFill>
          <a:blip r:embed="rId4"/>
          <a:stretch>
            <a:fillRect/>
          </a:stretch>
        </p:blipFill>
        <p:spPr>
          <a:xfrm>
            <a:off x="269475" y="1056287"/>
            <a:ext cx="6734740" cy="2990894"/>
          </a:xfrm>
          <a:prstGeom prst="rect">
            <a:avLst/>
          </a:prstGeom>
        </p:spPr>
      </p:pic>
      <p:pic>
        <p:nvPicPr>
          <p:cNvPr id="2" name="Picture 1"/>
          <p:cNvPicPr>
            <a:picLocks noChangeAspect="1"/>
          </p:cNvPicPr>
          <p:nvPr/>
        </p:nvPicPr>
        <p:blipFill>
          <a:blip r:embed="rId5"/>
          <a:stretch>
            <a:fillRect/>
          </a:stretch>
        </p:blipFill>
        <p:spPr>
          <a:xfrm>
            <a:off x="411193" y="2087235"/>
            <a:ext cx="8321605" cy="1959946"/>
          </a:xfrm>
          <a:prstGeom prst="rect">
            <a:avLst/>
          </a:prstGeom>
        </p:spPr>
      </p:pic>
      <p:pic>
        <p:nvPicPr>
          <p:cNvPr id="8" name="Picture 7"/>
          <p:cNvPicPr>
            <a:picLocks noChangeAspect="1"/>
          </p:cNvPicPr>
          <p:nvPr/>
        </p:nvPicPr>
        <p:blipFill>
          <a:blip r:embed="rId6"/>
          <a:stretch>
            <a:fillRect/>
          </a:stretch>
        </p:blipFill>
        <p:spPr>
          <a:xfrm>
            <a:off x="479427" y="1563675"/>
            <a:ext cx="7921128" cy="2324559"/>
          </a:xfrm>
          <a:prstGeom prst="rect">
            <a:avLst/>
          </a:prstGeom>
        </p:spPr>
      </p:pic>
      <p:pic>
        <p:nvPicPr>
          <p:cNvPr id="9" name="Picture 8"/>
          <p:cNvPicPr>
            <a:picLocks noChangeAspect="1"/>
          </p:cNvPicPr>
          <p:nvPr/>
        </p:nvPicPr>
        <p:blipFill>
          <a:blip r:embed="rId7"/>
          <a:stretch>
            <a:fillRect/>
          </a:stretch>
        </p:blipFill>
        <p:spPr>
          <a:xfrm>
            <a:off x="508430" y="1493250"/>
            <a:ext cx="8254825" cy="2805000"/>
          </a:xfrm>
          <a:prstGeom prst="rect">
            <a:avLst/>
          </a:prstGeom>
        </p:spPr>
      </p:pic>
    </p:spTree>
    <p:extLst>
      <p:ext uri="{BB962C8B-B14F-4D97-AF65-F5344CB8AC3E}">
        <p14:creationId xmlns:p14="http://schemas.microsoft.com/office/powerpoint/2010/main" val="20199902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215998" y="143999"/>
            <a:ext cx="7022361" cy="1454342"/>
          </a:xfrm>
          <a:prstGeom prst="rect">
            <a:avLst/>
          </a:prstGeom>
        </p:spPr>
        <p:txBody>
          <a:bodyPr>
            <a:normAutofit/>
          </a:bodyPr>
          <a:lstStyle/>
          <a:p>
            <a:pPr defTabSz="672084">
              <a:defRPr sz="3724"/>
            </a:pPr>
            <a:r>
              <a:rPr lang="en-GB" dirty="0" smtClean="0"/>
              <a:t>Relevant factors:</a:t>
            </a:r>
            <a:endParaRPr dirty="0"/>
          </a:p>
        </p:txBody>
      </p:sp>
      <p:sp>
        <p:nvSpPr>
          <p:cNvPr id="487" name="Content Placeholder 8"/>
          <p:cNvSpPr txBox="1">
            <a:spLocks noGrp="1"/>
          </p:cNvSpPr>
          <p:nvPr>
            <p:ph type="body" sz="half" idx="1"/>
          </p:nvPr>
        </p:nvSpPr>
        <p:spPr>
          <a:xfrm>
            <a:off x="161365" y="1212887"/>
            <a:ext cx="5018729" cy="3486978"/>
          </a:xfrm>
          <a:prstGeom prst="rect">
            <a:avLst/>
          </a:prstGeom>
        </p:spPr>
        <p:txBody>
          <a:bodyPr>
            <a:normAutofit/>
          </a:bodyPr>
          <a:lstStyle/>
          <a:p>
            <a:r>
              <a:rPr lang="it-IT" sz="2800" dirty="0" smtClean="0"/>
              <a:t>Critical infrastructures, including energy;</a:t>
            </a:r>
          </a:p>
          <a:p>
            <a:r>
              <a:rPr lang="it-IT" sz="2800" dirty="0" smtClean="0"/>
              <a:t>Critical technology including semiconductors, energy storage, nuclear;</a:t>
            </a:r>
            <a:endParaRPr lang="it-IT" sz="2800" dirty="0"/>
          </a:p>
          <a:p>
            <a:r>
              <a:rPr lang="it-IT" sz="2800" dirty="0" smtClean="0"/>
              <a:t>Investor is State-owned or controlled</a:t>
            </a:r>
            <a:endParaRPr lang="it-IT" sz="2800"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26</a:t>
            </a:fld>
            <a:endParaRPr/>
          </a:p>
        </p:txBody>
      </p:sp>
      <p:pic>
        <p:nvPicPr>
          <p:cNvPr id="489" name="Picture Placeholder 10" descr="Picture Placeholder 10"/>
          <p:cNvPicPr>
            <a:picLocks noGrp="1" noChangeAspect="1"/>
          </p:cNvPicPr>
          <p:nvPr>
            <p:ph type="pic" idx="21"/>
          </p:nvPr>
        </p:nvPicPr>
        <p:blipFill>
          <a:blip r:embed="rId3"/>
          <a:stretch>
            <a:fillRect/>
          </a:stretch>
        </p:blipFill>
        <p:spPr>
          <a:xfrm>
            <a:off x="5289115" y="984353"/>
            <a:ext cx="3638885" cy="3944047"/>
          </a:xfrm>
          <a:prstGeom prst="rect">
            <a:avLst/>
          </a:prstGeom>
        </p:spPr>
      </p:pic>
      <p:sp>
        <p:nvSpPr>
          <p:cNvPr id="490" name="Text Placeholder 9"/>
          <p:cNvSpPr>
            <a:spLocks noGrp="1"/>
          </p:cNvSpPr>
          <p:nvPr>
            <p:ph type="body" idx="22"/>
          </p:nvPr>
        </p:nvSpPr>
        <p:spPr>
          <a:prstGeom prst="rect">
            <a:avLst/>
          </a:prstGeom>
        </p:spPr>
        <p:txBody>
          <a:bodyPr/>
          <a:lstStyle/>
          <a:p>
            <a:endParaRPr/>
          </a:p>
        </p:txBody>
      </p:sp>
      <p:sp>
        <p:nvSpPr>
          <p:cNvPr id="491" name="Text Placeholder 11"/>
          <p:cNvSpPr>
            <a:spLocks noGrp="1"/>
          </p:cNvSpPr>
          <p:nvPr>
            <p:ph type="body" idx="23"/>
          </p:nvPr>
        </p:nvSpPr>
        <p:spPr>
          <a:xfrm>
            <a:off x="5289114" y="2761861"/>
            <a:ext cx="3638883" cy="2165640"/>
          </a:xfrm>
          <a:prstGeom prst="rect">
            <a:avLst/>
          </a:prstGeom>
        </p:spPr>
        <p:txBody>
          <a:bodyPr/>
          <a:lstStyle/>
          <a:p>
            <a:endParaRPr dirty="0"/>
          </a:p>
        </p:txBody>
      </p:sp>
      <p:sp>
        <p:nvSpPr>
          <p:cNvPr id="9" name="Content Placeholder 8"/>
          <p:cNvSpPr txBox="1">
            <a:spLocks/>
          </p:cNvSpPr>
          <p:nvPr/>
        </p:nvSpPr>
        <p:spPr>
          <a:xfrm>
            <a:off x="4823008" y="438775"/>
            <a:ext cx="3659353" cy="31756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17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1pPr>
            <a:lvl2pPr marL="35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2pPr>
            <a:lvl3pPr marL="53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3pPr>
            <a:lvl4pPr marL="71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4pPr>
            <a:lvl5pPr marL="900000"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marL="0" indent="0" hangingPunct="1">
              <a:buFont typeface="Arial"/>
              <a:buNone/>
            </a:pPr>
            <a:endParaRPr lang="en-GB" sz="2400" dirty="0"/>
          </a:p>
        </p:txBody>
      </p:sp>
      <p:pic>
        <p:nvPicPr>
          <p:cNvPr id="13" name="Picture 12"/>
          <p:cNvPicPr>
            <a:picLocks noChangeAspect="1"/>
          </p:cNvPicPr>
          <p:nvPr/>
        </p:nvPicPr>
        <p:blipFill>
          <a:blip r:embed="rId4"/>
          <a:stretch>
            <a:fillRect/>
          </a:stretch>
        </p:blipFill>
        <p:spPr>
          <a:xfrm>
            <a:off x="5289111" y="984353"/>
            <a:ext cx="3638886" cy="3638886"/>
          </a:xfrm>
          <a:prstGeom prst="rect">
            <a:avLst/>
          </a:prstGeom>
        </p:spPr>
      </p:pic>
    </p:spTree>
    <p:extLst>
      <p:ext uri="{BB962C8B-B14F-4D97-AF65-F5344CB8AC3E}">
        <p14:creationId xmlns:p14="http://schemas.microsoft.com/office/powerpoint/2010/main" val="47212846"/>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dirty="0" smtClean="0"/>
              <a:t>Domestic application</a:t>
            </a:r>
            <a:endParaRPr lang="en-GB" dirty="0"/>
          </a:p>
        </p:txBody>
      </p:sp>
      <p:sp>
        <p:nvSpPr>
          <p:cNvPr id="5" name="Text Placeholder 4"/>
          <p:cNvSpPr>
            <a:spLocks noGrp="1"/>
          </p:cNvSpPr>
          <p:nvPr>
            <p:ph type="body" sz="quarter" idx="22"/>
          </p:nvPr>
        </p:nvSpPr>
        <p:spPr/>
        <p:txBody>
          <a:bodyPr/>
          <a:lstStyle/>
          <a:p>
            <a:endParaRPr lang="en-GB"/>
          </a:p>
        </p:txBody>
      </p:sp>
      <p:sp>
        <p:nvSpPr>
          <p:cNvPr id="6" name="Text Placeholder 5"/>
          <p:cNvSpPr>
            <a:spLocks noGrp="1"/>
          </p:cNvSpPr>
          <p:nvPr>
            <p:ph type="body" sz="half" idx="23"/>
          </p:nvPr>
        </p:nvSpPr>
        <p:spPr/>
        <p:txBody>
          <a:bodyPr/>
          <a:lstStyle/>
          <a:p>
            <a:endParaRPr lang="en-GB"/>
          </a:p>
        </p:txBody>
      </p:sp>
      <p:pic>
        <p:nvPicPr>
          <p:cNvPr id="7" name="Picture 6"/>
          <p:cNvPicPr>
            <a:picLocks noChangeAspect="1"/>
          </p:cNvPicPr>
          <p:nvPr/>
        </p:nvPicPr>
        <p:blipFill>
          <a:blip r:embed="rId2"/>
          <a:stretch>
            <a:fillRect/>
          </a:stretch>
        </p:blipFill>
        <p:spPr>
          <a:xfrm>
            <a:off x="276441" y="664589"/>
            <a:ext cx="4044547" cy="4194544"/>
          </a:xfrm>
          <a:prstGeom prst="rect">
            <a:avLst/>
          </a:prstGeom>
        </p:spPr>
      </p:pic>
      <p:sp>
        <p:nvSpPr>
          <p:cNvPr id="12" name="Picture Placeholder 11"/>
          <p:cNvSpPr>
            <a:spLocks noGrp="1"/>
          </p:cNvSpPr>
          <p:nvPr>
            <p:ph type="pic" idx="21"/>
          </p:nvPr>
        </p:nvSpPr>
        <p:spPr/>
      </p:sp>
      <p:pic>
        <p:nvPicPr>
          <p:cNvPr id="14" name="Picture 13"/>
          <p:cNvPicPr>
            <a:picLocks noChangeAspect="1"/>
          </p:cNvPicPr>
          <p:nvPr/>
        </p:nvPicPr>
        <p:blipFill>
          <a:blip r:embed="rId3"/>
          <a:stretch>
            <a:fillRect/>
          </a:stretch>
        </p:blipFill>
        <p:spPr>
          <a:xfrm>
            <a:off x="4535013" y="194441"/>
            <a:ext cx="4392984" cy="2201620"/>
          </a:xfrm>
          <a:prstGeom prst="rect">
            <a:avLst/>
          </a:prstGeom>
        </p:spPr>
      </p:pic>
      <p:pic>
        <p:nvPicPr>
          <p:cNvPr id="15" name="Picture 14"/>
          <p:cNvPicPr>
            <a:picLocks noChangeAspect="1"/>
          </p:cNvPicPr>
          <p:nvPr/>
        </p:nvPicPr>
        <p:blipFill>
          <a:blip r:embed="rId4"/>
          <a:stretch>
            <a:fillRect/>
          </a:stretch>
        </p:blipFill>
        <p:spPr>
          <a:xfrm>
            <a:off x="522127" y="3393896"/>
            <a:ext cx="8405870" cy="1244906"/>
          </a:xfrm>
          <a:prstGeom prst="rect">
            <a:avLst/>
          </a:prstGeom>
        </p:spPr>
      </p:pic>
      <p:pic>
        <p:nvPicPr>
          <p:cNvPr id="16" name="Picture 15"/>
          <p:cNvPicPr>
            <a:picLocks noChangeAspect="1"/>
          </p:cNvPicPr>
          <p:nvPr/>
        </p:nvPicPr>
        <p:blipFill>
          <a:blip r:embed="rId5"/>
          <a:stretch>
            <a:fillRect/>
          </a:stretch>
        </p:blipFill>
        <p:spPr>
          <a:xfrm>
            <a:off x="1524650" y="194441"/>
            <a:ext cx="6020718" cy="4373696"/>
          </a:xfrm>
          <a:prstGeom prst="rect">
            <a:avLst/>
          </a:prstGeom>
        </p:spPr>
      </p:pic>
    </p:spTree>
    <p:extLst>
      <p:ext uri="{BB962C8B-B14F-4D97-AF65-F5344CB8AC3E}">
        <p14:creationId xmlns:p14="http://schemas.microsoft.com/office/powerpoint/2010/main" val="23362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99" y="144000"/>
            <a:ext cx="7322038" cy="576001"/>
          </a:xfrm>
        </p:spPr>
        <p:txBody>
          <a:bodyPr>
            <a:normAutofit/>
          </a:bodyPr>
          <a:lstStyle/>
          <a:p>
            <a:r>
              <a:rPr lang="it-IT" dirty="0" smtClean="0"/>
              <a:t>Next stop: outbound screening?</a:t>
            </a:r>
            <a:endParaRPr lang="en-GB" dirty="0"/>
          </a:p>
        </p:txBody>
      </p:sp>
      <p:sp>
        <p:nvSpPr>
          <p:cNvPr id="5" name="Text Placeholder 4"/>
          <p:cNvSpPr>
            <a:spLocks noGrp="1"/>
          </p:cNvSpPr>
          <p:nvPr>
            <p:ph type="body" sz="quarter" idx="22"/>
          </p:nvPr>
        </p:nvSpPr>
        <p:spPr/>
        <p:txBody>
          <a:bodyPr/>
          <a:lstStyle/>
          <a:p>
            <a:endParaRPr lang="en-GB"/>
          </a:p>
        </p:txBody>
      </p:sp>
      <p:sp>
        <p:nvSpPr>
          <p:cNvPr id="6" name="Text Placeholder 5"/>
          <p:cNvSpPr>
            <a:spLocks noGrp="1"/>
          </p:cNvSpPr>
          <p:nvPr>
            <p:ph type="body" sz="half" idx="23"/>
          </p:nvPr>
        </p:nvSpPr>
        <p:spPr/>
        <p:txBody>
          <a:bodyPr/>
          <a:lstStyle/>
          <a:p>
            <a:endParaRPr lang="en-GB"/>
          </a:p>
        </p:txBody>
      </p:sp>
      <p:pic>
        <p:nvPicPr>
          <p:cNvPr id="8" name="Picture Placeholder 7"/>
          <p:cNvPicPr>
            <a:picLocks noGrp="1" noChangeAspect="1"/>
          </p:cNvPicPr>
          <p:nvPr>
            <p:ph type="pic" idx="21"/>
          </p:nvPr>
        </p:nvPicPr>
        <p:blipFill>
          <a:blip r:embed="rId2"/>
          <a:srcRect t="5575" b="5575"/>
          <a:stretch>
            <a:fillRect/>
          </a:stretch>
        </p:blipFill>
        <p:spPr>
          <a:xfrm>
            <a:off x="4856308" y="772599"/>
            <a:ext cx="4287691" cy="3984625"/>
          </a:xfrm>
          <a:prstGeom prst="rect">
            <a:avLst/>
          </a:prstGeom>
        </p:spPr>
      </p:pic>
      <p:pic>
        <p:nvPicPr>
          <p:cNvPr id="4" name="Picture 3"/>
          <p:cNvPicPr>
            <a:picLocks noChangeAspect="1"/>
          </p:cNvPicPr>
          <p:nvPr/>
        </p:nvPicPr>
        <p:blipFill>
          <a:blip r:embed="rId3"/>
          <a:stretch>
            <a:fillRect/>
          </a:stretch>
        </p:blipFill>
        <p:spPr>
          <a:xfrm>
            <a:off x="215999" y="772599"/>
            <a:ext cx="4409789" cy="4328337"/>
          </a:xfrm>
          <a:prstGeom prst="rect">
            <a:avLst/>
          </a:prstGeom>
        </p:spPr>
      </p:pic>
    </p:spTree>
    <p:extLst>
      <p:ext uri="{BB962C8B-B14F-4D97-AF65-F5344CB8AC3E}">
        <p14:creationId xmlns:p14="http://schemas.microsoft.com/office/powerpoint/2010/main" val="2159358102"/>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Title 2"/>
          <p:cNvSpPr txBox="1">
            <a:spLocks noGrp="1"/>
          </p:cNvSpPr>
          <p:nvPr>
            <p:ph type="title"/>
          </p:nvPr>
        </p:nvSpPr>
        <p:spPr>
          <a:xfrm>
            <a:off x="216000" y="143999"/>
            <a:ext cx="6480002" cy="1656002"/>
          </a:xfrm>
          <a:prstGeom prst="rect">
            <a:avLst/>
          </a:prstGeom>
        </p:spPr>
        <p:txBody>
          <a:bodyPr/>
          <a:lstStyle/>
          <a:p>
            <a:r>
              <a:t>@una_europa</a:t>
            </a:r>
            <a:br/>
            <a:r>
              <a:t>#Una_Europa</a:t>
            </a:r>
          </a:p>
        </p:txBody>
      </p:sp>
      <p:sp>
        <p:nvSpPr>
          <p:cNvPr id="608" name="Text Placeholder 3"/>
          <p:cNvSpPr txBox="1">
            <a:spLocks noGrp="1"/>
          </p:cNvSpPr>
          <p:nvPr>
            <p:ph type="body" sz="quarter" idx="1"/>
          </p:nvPr>
        </p:nvSpPr>
        <p:spPr>
          <a:xfrm>
            <a:off x="215999" y="2016000"/>
            <a:ext cx="2949180" cy="718236"/>
          </a:xfrm>
          <a:prstGeom prst="rect">
            <a:avLst/>
          </a:prstGeom>
        </p:spPr>
        <p:txBody>
          <a:bodyPr/>
          <a:lstStyle>
            <a:lvl1pPr>
              <a:defRPr sz="1600"/>
            </a:lvl1pPr>
          </a:lstStyle>
          <a:p>
            <a:r>
              <a:rPr lang="en-GB" dirty="0" smtClean="0"/>
              <a:t>Thanks!</a:t>
            </a:r>
            <a:endParaRPr dirty="0"/>
          </a:p>
        </p:txBody>
      </p:sp>
    </p:spTree>
    <p:extLst>
      <p:ext uri="{BB962C8B-B14F-4D97-AF65-F5344CB8AC3E}">
        <p14:creationId xmlns:p14="http://schemas.microsoft.com/office/powerpoint/2010/main" val="4069962110"/>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511" name="Title 1"/>
          <p:cNvSpPr txBox="1">
            <a:spLocks noGrp="1"/>
          </p:cNvSpPr>
          <p:nvPr>
            <p:ph type="title"/>
          </p:nvPr>
        </p:nvSpPr>
        <p:spPr>
          <a:xfrm>
            <a:off x="215999" y="143999"/>
            <a:ext cx="7054596" cy="576002"/>
          </a:xfrm>
          <a:prstGeom prst="rect">
            <a:avLst/>
          </a:prstGeom>
        </p:spPr>
        <p:txBody>
          <a:bodyPr>
            <a:normAutofit fontScale="90000"/>
          </a:bodyPr>
          <a:lstStyle/>
          <a:p>
            <a:pPr defTabSz="672084">
              <a:defRPr sz="3724"/>
            </a:pPr>
            <a:r>
              <a:rPr lang="en-GB" dirty="0" smtClean="0"/>
              <a:t>Outline of the module (in progress)</a:t>
            </a:r>
            <a:endParaRPr dirty="0"/>
          </a:p>
        </p:txBody>
      </p:sp>
      <p:sp>
        <p:nvSpPr>
          <p:cNvPr id="512" name="Content Placeholder 2"/>
          <p:cNvSpPr txBox="1">
            <a:spLocks noGrp="1"/>
          </p:cNvSpPr>
          <p:nvPr>
            <p:ph type="body" sz="half" idx="1"/>
          </p:nvPr>
        </p:nvSpPr>
        <p:spPr>
          <a:xfrm>
            <a:off x="172016" y="812335"/>
            <a:ext cx="4123526" cy="4196324"/>
          </a:xfrm>
          <a:prstGeom prst="rect">
            <a:avLst/>
          </a:prstGeom>
        </p:spPr>
        <p:txBody>
          <a:bodyPr>
            <a:normAutofit fontScale="25000" lnSpcReduction="20000"/>
          </a:bodyPr>
          <a:lstStyle/>
          <a:p>
            <a:pPr marL="0" lvl="0" indent="0">
              <a:buNone/>
            </a:pPr>
            <a:r>
              <a:rPr lang="en-GB" sz="4000" b="1" dirty="0" smtClean="0"/>
              <a:t>The </a:t>
            </a:r>
            <a:r>
              <a:rPr lang="en-GB" sz="4000" b="1" dirty="0"/>
              <a:t>course’s basic coordinates</a:t>
            </a:r>
            <a:endParaRPr lang="en-GB" sz="4000" dirty="0"/>
          </a:p>
          <a:p>
            <a:pPr marL="180000" lvl="1" indent="0">
              <a:buNone/>
            </a:pPr>
            <a:r>
              <a:rPr lang="en-GB" sz="4000" dirty="0"/>
              <a:t>Trade law, investment law and sustainable development: basic notions</a:t>
            </a:r>
          </a:p>
          <a:p>
            <a:pPr marL="180000" lvl="1" indent="0">
              <a:buNone/>
            </a:pPr>
            <a:r>
              <a:rPr lang="en-GB" sz="4000" dirty="0"/>
              <a:t>EU competences and policies in trade and investment law</a:t>
            </a:r>
          </a:p>
          <a:p>
            <a:pPr marL="0" indent="0">
              <a:buNone/>
            </a:pPr>
            <a:r>
              <a:rPr lang="en-GB" sz="4000" dirty="0" smtClean="0"/>
              <a:t> </a:t>
            </a:r>
            <a:endParaRPr lang="en-GB" sz="4000" dirty="0"/>
          </a:p>
          <a:p>
            <a:pPr marL="0" lvl="0" indent="0">
              <a:buNone/>
            </a:pPr>
            <a:r>
              <a:rPr lang="en-GB" sz="4000" b="1" dirty="0" smtClean="0"/>
              <a:t>Trade/investment </a:t>
            </a:r>
            <a:r>
              <a:rPr lang="en-GB" sz="4000" b="1" dirty="0"/>
              <a:t>obligations and non-trade values: the return of unilateralism</a:t>
            </a:r>
            <a:endParaRPr lang="en-GB" sz="4000" dirty="0"/>
          </a:p>
          <a:p>
            <a:pPr marL="180000" lvl="1" indent="0">
              <a:buNone/>
            </a:pPr>
            <a:r>
              <a:rPr lang="en-GB" sz="4000" dirty="0"/>
              <a:t>The backlash against investor-State arbitration.</a:t>
            </a:r>
          </a:p>
          <a:p>
            <a:pPr marL="180000" lvl="1" indent="0">
              <a:buNone/>
            </a:pPr>
            <a:r>
              <a:rPr lang="en-GB" sz="4000" dirty="0"/>
              <a:t>The backlash against trade liberalisation</a:t>
            </a:r>
          </a:p>
          <a:p>
            <a:pPr marL="180000" lvl="1" indent="0">
              <a:buNone/>
            </a:pPr>
            <a:r>
              <a:rPr lang="en-GB" sz="4000" dirty="0"/>
              <a:t>Reform proposals for the global investment and trade regimes</a:t>
            </a:r>
          </a:p>
          <a:p>
            <a:pPr marL="180000" lvl="1" indent="0">
              <a:buNone/>
            </a:pPr>
            <a:r>
              <a:rPr lang="en-GB" sz="4000" dirty="0"/>
              <a:t>An overview of re-nationalisation trends in trade an investment (US, EU, UK, China)</a:t>
            </a:r>
          </a:p>
          <a:p>
            <a:pPr marL="359999" lvl="2" indent="0">
              <a:buNone/>
            </a:pPr>
            <a:r>
              <a:rPr lang="en-GB" sz="4000" dirty="0" smtClean="0"/>
              <a:t>Anti-coercion</a:t>
            </a:r>
            <a:endParaRPr lang="en-GB" sz="4000" dirty="0"/>
          </a:p>
          <a:p>
            <a:pPr marL="359999" lvl="2" indent="0">
              <a:buNone/>
            </a:pPr>
            <a:r>
              <a:rPr lang="en-GB" sz="4000" dirty="0"/>
              <a:t>Anti-circumvention</a:t>
            </a:r>
          </a:p>
          <a:p>
            <a:pPr marL="359999" lvl="2" indent="0">
              <a:buNone/>
            </a:pPr>
            <a:r>
              <a:rPr lang="en-GB" sz="4000" dirty="0"/>
              <a:t>Retaliate against non-MPIA</a:t>
            </a:r>
          </a:p>
          <a:p>
            <a:pPr marL="359999" lvl="2" indent="0">
              <a:buNone/>
            </a:pPr>
            <a:r>
              <a:rPr lang="en-GB" sz="4000" dirty="0"/>
              <a:t>Steel row, now sustainable </a:t>
            </a:r>
            <a:endParaRPr lang="en-GB" sz="4000" dirty="0" smtClean="0"/>
          </a:p>
          <a:p>
            <a:pPr marL="359999" lvl="2" indent="0">
              <a:buNone/>
            </a:pPr>
            <a:r>
              <a:rPr lang="en-GB" sz="4000" dirty="0"/>
              <a:t> </a:t>
            </a:r>
          </a:p>
          <a:p>
            <a:pPr marL="0" lvl="0" indent="0">
              <a:buNone/>
            </a:pPr>
            <a:r>
              <a:rPr lang="en-GB" sz="4000" b="1" dirty="0"/>
              <a:t>EU’s external economic action to raise standards abroad</a:t>
            </a:r>
            <a:endParaRPr lang="en-GB" sz="4000" dirty="0"/>
          </a:p>
          <a:p>
            <a:pPr marL="180000" lvl="1" indent="0">
              <a:buNone/>
            </a:pPr>
            <a:r>
              <a:rPr lang="en-GB" sz="4000" dirty="0"/>
              <a:t>Free trade agreements and non-economic standards</a:t>
            </a:r>
          </a:p>
          <a:p>
            <a:pPr marL="359999" lvl="2" indent="0">
              <a:buNone/>
            </a:pPr>
            <a:r>
              <a:rPr lang="en-GB" sz="4000" dirty="0"/>
              <a:t>Conflict mineral regulation (sort of like diamonds)</a:t>
            </a:r>
          </a:p>
          <a:p>
            <a:pPr marL="359999" lvl="2" indent="0">
              <a:buNone/>
            </a:pPr>
            <a:r>
              <a:rPr lang="en-GB" sz="4000" dirty="0"/>
              <a:t>2022 commitment to green trade </a:t>
            </a:r>
            <a:r>
              <a:rPr lang="en-GB" sz="4000" dirty="0" smtClean="0"/>
              <a:t>partnership</a:t>
            </a:r>
          </a:p>
          <a:p>
            <a:pPr marL="359999" lvl="2" indent="0">
              <a:buNone/>
            </a:pPr>
            <a:r>
              <a:rPr lang="en-GB" sz="4000" dirty="0" smtClean="0"/>
              <a:t>Deforestation MERCOSUR</a:t>
            </a:r>
          </a:p>
          <a:p>
            <a:pPr marL="180000" lvl="1" indent="0">
              <a:buNone/>
            </a:pPr>
            <a:r>
              <a:rPr lang="en-GB" sz="4000" dirty="0" smtClean="0"/>
              <a:t>Zoom-in</a:t>
            </a:r>
            <a:r>
              <a:rPr lang="en-GB" sz="4000" dirty="0"/>
              <a:t>: EU dispute with Korea on labour rights</a:t>
            </a:r>
          </a:p>
          <a:p>
            <a:pPr marL="180000" lvl="1" indent="0">
              <a:buNone/>
            </a:pPr>
            <a:r>
              <a:rPr lang="en-GB" sz="4000" dirty="0"/>
              <a:t>Zoom-in: level playing field and sustainable development in the Trade and Cooperation Agreement between the EU and the UK</a:t>
            </a:r>
          </a:p>
          <a:p>
            <a:pPr marL="359999" lvl="2" indent="0">
              <a:buNone/>
            </a:pPr>
            <a:r>
              <a:rPr lang="en-GB" sz="4000" dirty="0"/>
              <a:t>Mirror </a:t>
            </a:r>
            <a:r>
              <a:rPr lang="en-GB" sz="4000" dirty="0" smtClean="0"/>
              <a:t>clauses</a:t>
            </a:r>
          </a:p>
          <a:p>
            <a:pPr marL="359999" lvl="2" indent="0">
              <a:buNone/>
            </a:pPr>
            <a:r>
              <a:rPr lang="en-GB" sz="4000" dirty="0"/>
              <a:t> </a:t>
            </a:r>
          </a:p>
          <a:p>
            <a:pPr marL="0" lvl="0" indent="0">
              <a:buNone/>
            </a:pPr>
            <a:r>
              <a:rPr lang="en-GB" sz="4000" b="1" dirty="0"/>
              <a:t>The Carbon Border Adjustment Mechanism</a:t>
            </a:r>
            <a:endParaRPr lang="en-GB" sz="4000" dirty="0"/>
          </a:p>
          <a:p>
            <a:pPr marL="180000" lvl="1" indent="0">
              <a:buNone/>
            </a:pPr>
            <a:r>
              <a:rPr lang="en-GB" sz="4000" dirty="0"/>
              <a:t>Overview and assessment of the scheme</a:t>
            </a:r>
          </a:p>
          <a:p>
            <a:pPr marL="180000" lvl="1" indent="0">
              <a:buNone/>
            </a:pPr>
            <a:r>
              <a:rPr lang="en-GB" sz="4000" dirty="0"/>
              <a:t>Compatibility with WTO law (China’s complaint at WTO)</a:t>
            </a:r>
          </a:p>
          <a:p>
            <a:pPr marL="180000" lvl="1" indent="0">
              <a:buNone/>
            </a:pPr>
            <a:r>
              <a:rPr lang="en-GB" sz="4000" dirty="0"/>
              <a:t>Bonus: carbon removal </a:t>
            </a:r>
            <a:endParaRPr lang="en-GB" sz="4000" dirty="0" smtClean="0"/>
          </a:p>
          <a:p>
            <a:pPr marL="180000" lvl="1" indent="0">
              <a:buNone/>
            </a:pPr>
            <a:r>
              <a:rPr lang="en-GB" sz="4000" dirty="0"/>
              <a:t> </a:t>
            </a:r>
          </a:p>
        </p:txBody>
      </p:sp>
      <p:sp>
        <p:nvSpPr>
          <p:cNvPr id="513"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3</a:t>
            </a:fld>
            <a:endParaRPr/>
          </a:p>
        </p:txBody>
      </p:sp>
      <p:sp>
        <p:nvSpPr>
          <p:cNvPr id="2" name="TextBox 1"/>
          <p:cNvSpPr txBox="1"/>
          <p:nvPr/>
        </p:nvSpPr>
        <p:spPr>
          <a:xfrm>
            <a:off x="4334107" y="720001"/>
            <a:ext cx="4758735" cy="43088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lvl="0"/>
            <a:r>
              <a:rPr lang="en-GB" sz="1000" b="1" dirty="0"/>
              <a:t>Energy (trade)</a:t>
            </a:r>
            <a:endParaRPr lang="en-GB" sz="1000" dirty="0"/>
          </a:p>
          <a:p>
            <a:pPr marL="180000" lvl="1" indent="0"/>
            <a:r>
              <a:rPr lang="en-GB" sz="1000" dirty="0"/>
              <a:t>EU Net Zero Industry Act and support to renewable energy industry (with assessment of WTO compatibility)</a:t>
            </a:r>
          </a:p>
          <a:p>
            <a:pPr marL="180000" lvl="1" indent="0"/>
            <a:r>
              <a:rPr lang="en-GB" sz="1000" dirty="0"/>
              <a:t>Reaction to comparable foreign plans (US IRA)</a:t>
            </a:r>
          </a:p>
          <a:p>
            <a:pPr marL="180000" lvl="1" indent="0"/>
            <a:r>
              <a:rPr lang="en-GB" sz="1000" dirty="0"/>
              <a:t>Zoom-in: biofuels and e-fuels</a:t>
            </a:r>
          </a:p>
          <a:p>
            <a:endParaRPr lang="en-GB" sz="1000" dirty="0" smtClean="0"/>
          </a:p>
          <a:p>
            <a:r>
              <a:rPr lang="en-GB" sz="1000" b="1" dirty="0"/>
              <a:t>E</a:t>
            </a:r>
            <a:r>
              <a:rPr lang="en-GB" sz="1000" b="1" dirty="0" smtClean="0"/>
              <a:t>nergy </a:t>
            </a:r>
            <a:r>
              <a:rPr lang="en-GB" sz="1000" b="1" dirty="0"/>
              <a:t>(investments)</a:t>
            </a:r>
            <a:endParaRPr lang="en-GB" sz="1000" dirty="0"/>
          </a:p>
          <a:p>
            <a:pPr lvl="1"/>
            <a:r>
              <a:rPr lang="en-GB" sz="1000" dirty="0"/>
              <a:t>Foreign investment protection and the fossil fuels industry</a:t>
            </a:r>
          </a:p>
          <a:p>
            <a:pPr lvl="1"/>
            <a:r>
              <a:rPr lang="en-GB" sz="1000" dirty="0"/>
              <a:t>Foreign investment protection and the nuclear energy industry</a:t>
            </a:r>
          </a:p>
          <a:p>
            <a:pPr lvl="1"/>
            <a:r>
              <a:rPr lang="en-GB" sz="1000" dirty="0"/>
              <a:t>Foreign investment protection and the renewable energy industry</a:t>
            </a:r>
          </a:p>
          <a:p>
            <a:pPr lvl="1"/>
            <a:r>
              <a:rPr lang="en-GB" sz="1000" dirty="0"/>
              <a:t>The Energy Charter Treaty, its reform attempts and the withdrawal of EU </a:t>
            </a:r>
            <a:r>
              <a:rPr lang="en-GB" sz="1000" dirty="0" smtClean="0"/>
              <a:t>MS</a:t>
            </a:r>
          </a:p>
          <a:p>
            <a:pPr lvl="1"/>
            <a:endParaRPr lang="en-GB" sz="1000" dirty="0" smtClean="0"/>
          </a:p>
          <a:p>
            <a:pPr lvl="0"/>
            <a:r>
              <a:rPr lang="en-GB" sz="1000" b="1" dirty="0" smtClean="0"/>
              <a:t>Controlling trade and investment inbound and outbound flows </a:t>
            </a:r>
            <a:endParaRPr lang="en-GB" sz="1000" dirty="0" smtClean="0"/>
          </a:p>
          <a:p>
            <a:pPr lvl="1"/>
            <a:r>
              <a:rPr lang="en-GB" sz="1000" dirty="0" smtClean="0"/>
              <a:t>Export </a:t>
            </a:r>
            <a:r>
              <a:rPr lang="en-GB" sz="1000" dirty="0"/>
              <a:t>restrictions and export controls (including coordinated action with US)</a:t>
            </a:r>
          </a:p>
          <a:p>
            <a:pPr lvl="1"/>
            <a:r>
              <a:rPr lang="en-GB" sz="1000" dirty="0"/>
              <a:t>Critical Raw Materials Act</a:t>
            </a:r>
          </a:p>
          <a:p>
            <a:pPr lvl="1"/>
            <a:r>
              <a:rPr lang="en-GB" sz="1000" dirty="0"/>
              <a:t>EU investment screening </a:t>
            </a:r>
          </a:p>
          <a:p>
            <a:r>
              <a:rPr lang="en-GB" sz="1000" dirty="0"/>
              <a:t> </a:t>
            </a:r>
          </a:p>
          <a:p>
            <a:pPr lvl="0"/>
            <a:r>
              <a:rPr lang="en-GB" sz="1000" b="1" dirty="0"/>
              <a:t>Improving supply chains’ sustainability</a:t>
            </a:r>
            <a:endParaRPr lang="en-GB" sz="1000" dirty="0"/>
          </a:p>
          <a:p>
            <a:pPr lvl="1"/>
            <a:r>
              <a:rPr lang="en-GB" sz="1000" dirty="0"/>
              <a:t>Friend-shoring and sustainable value chains</a:t>
            </a:r>
          </a:p>
          <a:p>
            <a:pPr lvl="1"/>
            <a:r>
              <a:rPr lang="en-GB" sz="1000" dirty="0"/>
              <a:t>Global supply chain due diligence proposal</a:t>
            </a:r>
          </a:p>
          <a:p>
            <a:pPr lvl="1"/>
            <a:r>
              <a:rPr lang="en-GB" sz="1000" dirty="0" smtClean="0"/>
              <a:t>EU </a:t>
            </a:r>
            <a:r>
              <a:rPr lang="en-GB" sz="1000" dirty="0"/>
              <a:t>Guidance to Combat Forced </a:t>
            </a:r>
            <a:r>
              <a:rPr lang="en-GB" sz="1000" dirty="0" err="1"/>
              <a:t>Labor</a:t>
            </a:r>
            <a:r>
              <a:rPr lang="en-GB" sz="1000" dirty="0"/>
              <a:t> in Supply Chains</a:t>
            </a:r>
          </a:p>
          <a:p>
            <a:pPr lvl="1"/>
            <a:r>
              <a:rPr lang="en-GB" sz="1000" dirty="0"/>
              <a:t>Responsible forestry proposal (trade in forest-risk commodities) </a:t>
            </a:r>
          </a:p>
          <a:p>
            <a:pPr lvl="1"/>
            <a:r>
              <a:rPr lang="en-GB" sz="1000" dirty="0" smtClean="0"/>
              <a:t>WTO </a:t>
            </a:r>
            <a:r>
              <a:rPr lang="en-GB" sz="1000" dirty="0"/>
              <a:t>law-compatibility of these schemes</a:t>
            </a:r>
          </a:p>
          <a:p>
            <a:r>
              <a:rPr lang="en-GB" sz="1000" dirty="0"/>
              <a:t> </a:t>
            </a:r>
          </a:p>
          <a:p>
            <a:pPr lvl="0"/>
            <a:r>
              <a:rPr lang="en-GB" sz="1000" b="1" dirty="0"/>
              <a:t>Promotion of other social interests</a:t>
            </a:r>
            <a:endParaRPr lang="en-GB" sz="1000" dirty="0"/>
          </a:p>
          <a:p>
            <a:pPr lvl="1"/>
            <a:r>
              <a:rPr lang="en-GB" sz="1000" dirty="0" smtClean="0"/>
              <a:t>Non-paper </a:t>
            </a:r>
            <a:r>
              <a:rPr lang="en-GB" sz="1000" dirty="0"/>
              <a:t>of the Commission </a:t>
            </a:r>
            <a:r>
              <a:rPr lang="en-GB" sz="1000" dirty="0" smtClean="0"/>
              <a:t>services 2017 TSD </a:t>
            </a:r>
            <a:r>
              <a:rPr lang="en-GB" sz="1000" dirty="0" err="1" smtClean="0"/>
              <a:t>chatpers</a:t>
            </a:r>
            <a:endParaRPr lang="en-GB" sz="1000" dirty="0" smtClean="0"/>
          </a:p>
          <a:p>
            <a:pPr lvl="1"/>
            <a:r>
              <a:rPr lang="en-GB" sz="1000" dirty="0" smtClean="0"/>
              <a:t>Gender </a:t>
            </a:r>
            <a:r>
              <a:rPr lang="en-GB" sz="1000" dirty="0"/>
              <a:t>balance in corporate governance in FTAs</a:t>
            </a:r>
          </a:p>
          <a:p>
            <a:pPr lvl="1"/>
            <a:r>
              <a:rPr lang="en-GB" sz="1000" dirty="0"/>
              <a:t>Protection of indigenous peoples’ </a:t>
            </a:r>
            <a:r>
              <a:rPr lang="en-GB" sz="1000" dirty="0" smtClean="0"/>
              <a:t>rights</a:t>
            </a:r>
            <a:endParaRPr kumimoji="0" lang="en-GB" sz="13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92740888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215999" y="143999"/>
            <a:ext cx="4185016" cy="1454342"/>
          </a:xfrm>
          <a:prstGeom prst="rect">
            <a:avLst/>
          </a:prstGeom>
        </p:spPr>
        <p:txBody>
          <a:bodyPr>
            <a:normAutofit/>
          </a:bodyPr>
          <a:lstStyle/>
          <a:p>
            <a:pPr defTabSz="672084">
              <a:defRPr sz="3724"/>
            </a:pPr>
            <a:r>
              <a:rPr lang="en-GB" dirty="0" smtClean="0"/>
              <a:t>Outline</a:t>
            </a:r>
            <a:endParaRPr dirty="0"/>
          </a:p>
        </p:txBody>
      </p:sp>
      <p:sp>
        <p:nvSpPr>
          <p:cNvPr id="487" name="Content Placeholder 8"/>
          <p:cNvSpPr txBox="1">
            <a:spLocks noGrp="1"/>
          </p:cNvSpPr>
          <p:nvPr>
            <p:ph type="body" sz="half" idx="1"/>
          </p:nvPr>
        </p:nvSpPr>
        <p:spPr>
          <a:xfrm>
            <a:off x="215997" y="984353"/>
            <a:ext cx="3411820" cy="3839647"/>
          </a:xfrm>
          <a:prstGeom prst="rect">
            <a:avLst/>
          </a:prstGeom>
        </p:spPr>
        <p:txBody>
          <a:bodyPr>
            <a:normAutofit/>
          </a:bodyPr>
          <a:lstStyle/>
          <a:p>
            <a:pPr marL="0" indent="0">
              <a:buNone/>
            </a:pPr>
            <a:r>
              <a:rPr lang="it-IT" sz="2400" dirty="0" smtClean="0"/>
              <a:t>Export restrictions</a:t>
            </a:r>
            <a:endParaRPr lang="it-IT" sz="2400" dirty="0" smtClean="0"/>
          </a:p>
          <a:p>
            <a:pPr lvl="1"/>
            <a:r>
              <a:rPr lang="it-IT" sz="2400" dirty="0" smtClean="0"/>
              <a:t>Effects and regulation</a:t>
            </a:r>
            <a:endParaRPr lang="it-IT" sz="2400" dirty="0" smtClean="0"/>
          </a:p>
          <a:p>
            <a:pPr lvl="1"/>
            <a:r>
              <a:rPr lang="it-IT" sz="2400" dirty="0" smtClean="0"/>
              <a:t>US/EU practice</a:t>
            </a:r>
            <a:endParaRPr lang="it-IT" sz="2400" dirty="0" smtClean="0"/>
          </a:p>
          <a:p>
            <a:pPr lvl="1"/>
            <a:r>
              <a:rPr lang="it-IT" sz="2400" dirty="0" smtClean="0"/>
              <a:t>Chinese practice</a:t>
            </a:r>
          </a:p>
          <a:p>
            <a:pPr lvl="1"/>
            <a:r>
              <a:rPr lang="it-IT" sz="2400" dirty="0" smtClean="0"/>
              <a:t>Raw Materials</a:t>
            </a:r>
            <a:endParaRPr lang="it-IT" sz="2400" dirty="0" smtClean="0"/>
          </a:p>
          <a:p>
            <a:pPr marL="180000" lvl="1" indent="0">
              <a:buNone/>
            </a:pPr>
            <a:endParaRPr lang="it-IT" sz="2400" dirty="0" smtClean="0"/>
          </a:p>
          <a:p>
            <a:pPr marL="0" indent="0">
              <a:buNone/>
            </a:pPr>
            <a:r>
              <a:rPr lang="it-IT" sz="2400" dirty="0" smtClean="0"/>
              <a:t>Investment screening</a:t>
            </a:r>
            <a:endParaRPr lang="it-IT" sz="2400" dirty="0" smtClean="0"/>
          </a:p>
          <a:p>
            <a:pPr lvl="1"/>
            <a:r>
              <a:rPr lang="it-IT" sz="2400" dirty="0" smtClean="0"/>
              <a:t>Effects and regulation</a:t>
            </a:r>
            <a:endParaRPr lang="it-IT" sz="2400" dirty="0" smtClean="0"/>
          </a:p>
          <a:p>
            <a:pPr lvl="1"/>
            <a:r>
              <a:rPr lang="it-IT" sz="2400" dirty="0" smtClean="0"/>
              <a:t>EU practice</a:t>
            </a:r>
            <a:endParaRPr lang="it-IT" sz="2400" dirty="0" smtClean="0"/>
          </a:p>
          <a:p>
            <a:pPr marL="180000" lvl="1" indent="0">
              <a:buNone/>
            </a:pPr>
            <a:endParaRPr lang="it-IT" sz="2400"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4</a:t>
            </a:fld>
            <a:endParaRPr/>
          </a:p>
        </p:txBody>
      </p:sp>
      <p:pic>
        <p:nvPicPr>
          <p:cNvPr id="489" name="Picture Placeholder 10" descr="Picture Placeholder 10"/>
          <p:cNvPicPr>
            <a:picLocks noGrp="1" noChangeAspect="1"/>
          </p:cNvPicPr>
          <p:nvPr>
            <p:ph type="pic" idx="21"/>
          </p:nvPr>
        </p:nvPicPr>
        <p:blipFill>
          <a:blip r:embed="rId3"/>
          <a:stretch>
            <a:fillRect/>
          </a:stretch>
        </p:blipFill>
        <p:spPr>
          <a:xfrm>
            <a:off x="3798799" y="215999"/>
            <a:ext cx="5129201" cy="4712401"/>
          </a:xfrm>
          <a:prstGeom prst="rect">
            <a:avLst/>
          </a:prstGeom>
        </p:spPr>
      </p:pic>
      <p:sp>
        <p:nvSpPr>
          <p:cNvPr id="490" name="Text Placeholder 9"/>
          <p:cNvSpPr>
            <a:spLocks noGrp="1"/>
          </p:cNvSpPr>
          <p:nvPr>
            <p:ph type="body" idx="22"/>
          </p:nvPr>
        </p:nvSpPr>
        <p:spPr>
          <a:prstGeom prst="rect">
            <a:avLst/>
          </a:prstGeom>
        </p:spPr>
        <p:txBody>
          <a:bodyPr/>
          <a:lstStyle/>
          <a:p>
            <a:endParaRPr/>
          </a:p>
        </p:txBody>
      </p:sp>
      <p:sp>
        <p:nvSpPr>
          <p:cNvPr id="491" name="Text Placeholder 11"/>
          <p:cNvSpPr>
            <a:spLocks noGrp="1"/>
          </p:cNvSpPr>
          <p:nvPr>
            <p:ph type="body" idx="23"/>
          </p:nvPr>
        </p:nvSpPr>
        <p:spPr>
          <a:xfrm>
            <a:off x="3798798" y="2761861"/>
            <a:ext cx="5129199" cy="2165640"/>
          </a:xfrm>
          <a:prstGeom prst="rect">
            <a:avLst/>
          </a:prstGeom>
        </p:spPr>
        <p:txBody>
          <a:bodyPr/>
          <a:lstStyle/>
          <a:p>
            <a:endParaRPr dirty="0"/>
          </a:p>
        </p:txBody>
      </p:sp>
      <p:sp>
        <p:nvSpPr>
          <p:cNvPr id="9" name="Content Placeholder 8"/>
          <p:cNvSpPr txBox="1">
            <a:spLocks/>
          </p:cNvSpPr>
          <p:nvPr/>
        </p:nvSpPr>
        <p:spPr>
          <a:xfrm>
            <a:off x="4823008" y="438775"/>
            <a:ext cx="3659353" cy="31756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17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1pPr>
            <a:lvl2pPr marL="359999" marR="0" indent="-179999"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2pPr>
            <a:lvl3pPr marL="53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3pPr>
            <a:lvl4pPr marL="719999"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4pPr>
            <a:lvl5pPr marL="900000" marR="0" indent="-180000"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5pPr>
            <a:lvl6pPr marL="19123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6pPr>
            <a:lvl7pPr marL="22552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7pPr>
            <a:lvl8pPr marL="25981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8pPr>
            <a:lvl9pPr marL="2941026" marR="0" indent="-197826" algn="l" defTabSz="685800" rtl="0" latinLnBrk="0">
              <a:lnSpc>
                <a:spcPct val="100000"/>
              </a:lnSpc>
              <a:spcBef>
                <a:spcPts val="0"/>
              </a:spcBef>
              <a:spcAft>
                <a:spcPts val="0"/>
              </a:spcAft>
              <a:buClrTx/>
              <a:buSzPct val="100000"/>
              <a:buFont typeface="Arial"/>
              <a:buChar char="•"/>
              <a:tabLst/>
              <a:defRPr sz="1500" b="0" i="0" u="none" strike="noStrike" cap="none" spc="0" baseline="0">
                <a:solidFill>
                  <a:srgbClr val="000000"/>
                </a:solidFill>
                <a:uFillTx/>
                <a:latin typeface="Arial"/>
                <a:ea typeface="Arial"/>
                <a:cs typeface="Arial"/>
                <a:sym typeface="Arial"/>
              </a:defRPr>
            </a:lvl9pPr>
          </a:lstStyle>
          <a:p>
            <a:pPr marL="0" indent="0" hangingPunct="1">
              <a:buFont typeface="Arial"/>
              <a:buNone/>
            </a:pPr>
            <a:endParaRPr lang="en-GB" sz="2400" dirty="0"/>
          </a:p>
        </p:txBody>
      </p:sp>
      <p:pic>
        <p:nvPicPr>
          <p:cNvPr id="3" name="Picture 2"/>
          <p:cNvPicPr>
            <a:picLocks noChangeAspect="1"/>
          </p:cNvPicPr>
          <p:nvPr/>
        </p:nvPicPr>
        <p:blipFill>
          <a:blip r:embed="rId4"/>
          <a:stretch>
            <a:fillRect/>
          </a:stretch>
        </p:blipFill>
        <p:spPr>
          <a:xfrm>
            <a:off x="3798794" y="1198862"/>
            <a:ext cx="5184099" cy="2778406"/>
          </a:xfrm>
          <a:prstGeom prst="rect">
            <a:avLst/>
          </a:prstGeom>
        </p:spPr>
      </p:pic>
    </p:spTree>
    <p:extLst>
      <p:ext uri="{BB962C8B-B14F-4D97-AF65-F5344CB8AC3E}">
        <p14:creationId xmlns:p14="http://schemas.microsoft.com/office/powerpoint/2010/main" val="2774930443"/>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1" name="Title 1"/>
          <p:cNvSpPr txBox="1">
            <a:spLocks noGrp="1"/>
          </p:cNvSpPr>
          <p:nvPr>
            <p:ph type="title"/>
          </p:nvPr>
        </p:nvSpPr>
        <p:spPr>
          <a:xfrm>
            <a:off x="215998" y="143999"/>
            <a:ext cx="7225581" cy="576002"/>
          </a:xfrm>
          <a:prstGeom prst="rect">
            <a:avLst/>
          </a:prstGeom>
        </p:spPr>
        <p:txBody>
          <a:bodyPr>
            <a:normAutofit/>
          </a:bodyPr>
          <a:lstStyle/>
          <a:p>
            <a:r>
              <a:rPr lang="it-IT" dirty="0" smtClean="0"/>
              <a:t>What’s </a:t>
            </a:r>
            <a:r>
              <a:rPr lang="it-IT" dirty="0" smtClean="0"/>
              <a:t>going on?</a:t>
            </a:r>
            <a:endParaRPr dirty="0"/>
          </a:p>
        </p:txBody>
      </p:sp>
      <p:sp>
        <p:nvSpPr>
          <p:cNvPr id="483"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5</a:t>
            </a:fld>
            <a:endParaRPr/>
          </a:p>
        </p:txBody>
      </p:sp>
      <p:pic>
        <p:nvPicPr>
          <p:cNvPr id="8" name="Picture 7"/>
          <p:cNvPicPr>
            <a:picLocks noChangeAspect="1"/>
          </p:cNvPicPr>
          <p:nvPr/>
        </p:nvPicPr>
        <p:blipFill>
          <a:blip r:embed="rId2"/>
          <a:stretch>
            <a:fillRect/>
          </a:stretch>
        </p:blipFill>
        <p:spPr>
          <a:xfrm>
            <a:off x="989771" y="1127465"/>
            <a:ext cx="6855819" cy="3117433"/>
          </a:xfrm>
          <a:prstGeom prst="rect">
            <a:avLst/>
          </a:prstGeom>
        </p:spPr>
      </p:pic>
      <p:pic>
        <p:nvPicPr>
          <p:cNvPr id="9" name="Picture 8"/>
          <p:cNvPicPr>
            <a:picLocks noChangeAspect="1"/>
          </p:cNvPicPr>
          <p:nvPr/>
        </p:nvPicPr>
        <p:blipFill>
          <a:blip r:embed="rId3"/>
          <a:stretch>
            <a:fillRect/>
          </a:stretch>
        </p:blipFill>
        <p:spPr>
          <a:xfrm>
            <a:off x="2407185" y="208632"/>
            <a:ext cx="4329629" cy="4726236"/>
          </a:xfrm>
          <a:prstGeom prst="rect">
            <a:avLst/>
          </a:prstGeom>
        </p:spPr>
      </p:pic>
      <p:pic>
        <p:nvPicPr>
          <p:cNvPr id="10" name="Picture 9"/>
          <p:cNvPicPr>
            <a:picLocks noChangeAspect="1"/>
          </p:cNvPicPr>
          <p:nvPr/>
        </p:nvPicPr>
        <p:blipFill>
          <a:blip r:embed="rId4"/>
          <a:stretch>
            <a:fillRect/>
          </a:stretch>
        </p:blipFill>
        <p:spPr>
          <a:xfrm>
            <a:off x="1600778" y="978788"/>
            <a:ext cx="5942443" cy="3474266"/>
          </a:xfrm>
          <a:prstGeom prst="rect">
            <a:avLst/>
          </a:prstGeom>
        </p:spPr>
      </p:pic>
      <p:pic>
        <p:nvPicPr>
          <p:cNvPr id="11" name="Picture 10"/>
          <p:cNvPicPr>
            <a:picLocks noChangeAspect="1"/>
          </p:cNvPicPr>
          <p:nvPr/>
        </p:nvPicPr>
        <p:blipFill>
          <a:blip r:embed="rId5"/>
          <a:stretch>
            <a:fillRect/>
          </a:stretch>
        </p:blipFill>
        <p:spPr>
          <a:xfrm>
            <a:off x="131026" y="1192326"/>
            <a:ext cx="8881946" cy="3460036"/>
          </a:xfrm>
          <a:prstGeom prst="rect">
            <a:avLst/>
          </a:prstGeom>
        </p:spPr>
      </p:pic>
      <p:pic>
        <p:nvPicPr>
          <p:cNvPr id="12" name="Picture 11"/>
          <p:cNvPicPr>
            <a:picLocks noChangeAspect="1"/>
          </p:cNvPicPr>
          <p:nvPr/>
        </p:nvPicPr>
        <p:blipFill>
          <a:blip r:embed="rId6"/>
          <a:stretch>
            <a:fillRect/>
          </a:stretch>
        </p:blipFill>
        <p:spPr>
          <a:xfrm>
            <a:off x="215998" y="2571750"/>
            <a:ext cx="8767232" cy="1438726"/>
          </a:xfrm>
          <a:prstGeom prst="rect">
            <a:avLst/>
          </a:prstGeom>
        </p:spPr>
      </p:pic>
      <p:pic>
        <p:nvPicPr>
          <p:cNvPr id="13" name="Picture 12"/>
          <p:cNvPicPr>
            <a:picLocks noChangeAspect="1"/>
          </p:cNvPicPr>
          <p:nvPr/>
        </p:nvPicPr>
        <p:blipFill>
          <a:blip r:embed="rId7"/>
          <a:stretch>
            <a:fillRect/>
          </a:stretch>
        </p:blipFill>
        <p:spPr>
          <a:xfrm>
            <a:off x="850067" y="208632"/>
            <a:ext cx="7443864" cy="4504947"/>
          </a:xfrm>
          <a:prstGeom prst="rect">
            <a:avLst/>
          </a:prstGeom>
        </p:spPr>
      </p:pic>
      <p:pic>
        <p:nvPicPr>
          <p:cNvPr id="14" name="Picture 13"/>
          <p:cNvPicPr>
            <a:picLocks noChangeAspect="1"/>
          </p:cNvPicPr>
          <p:nvPr/>
        </p:nvPicPr>
        <p:blipFill>
          <a:blip r:embed="rId8"/>
          <a:stretch>
            <a:fillRect/>
          </a:stretch>
        </p:blipFill>
        <p:spPr>
          <a:xfrm>
            <a:off x="648607" y="1127465"/>
            <a:ext cx="7831686" cy="2883011"/>
          </a:xfrm>
          <a:prstGeom prst="rect">
            <a:avLst/>
          </a:prstGeom>
        </p:spPr>
      </p:pic>
      <p:pic>
        <p:nvPicPr>
          <p:cNvPr id="15" name="Picture 14"/>
          <p:cNvPicPr>
            <a:picLocks noChangeAspect="1"/>
          </p:cNvPicPr>
          <p:nvPr/>
        </p:nvPicPr>
        <p:blipFill>
          <a:blip r:embed="rId9"/>
          <a:stretch>
            <a:fillRect/>
          </a:stretch>
        </p:blipFill>
        <p:spPr>
          <a:xfrm>
            <a:off x="1298409" y="441724"/>
            <a:ext cx="5830342" cy="432706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
          </p:nvPr>
        </p:nvSpPr>
        <p:spPr/>
        <p:txBody>
          <a:bodyPr/>
          <a:lstStyle/>
          <a:p>
            <a:endParaRPr lang="en-GB"/>
          </a:p>
        </p:txBody>
      </p:sp>
      <p:pic>
        <p:nvPicPr>
          <p:cNvPr id="3074" name="Picture 2" descr="Sustainable Development Goals launch in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804" y="470209"/>
            <a:ext cx="6934200" cy="4295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23301" y="282996"/>
            <a:ext cx="8097398" cy="4577508"/>
          </a:xfrm>
          <a:prstGeom prst="rect">
            <a:avLst/>
          </a:prstGeom>
        </p:spPr>
      </p:pic>
    </p:spTree>
    <p:extLst>
      <p:ext uri="{BB962C8B-B14F-4D97-AF65-F5344CB8AC3E}">
        <p14:creationId xmlns:p14="http://schemas.microsoft.com/office/powerpoint/2010/main" val="38817657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Footer Placeholder 2"/>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76" name="Title 1"/>
          <p:cNvSpPr txBox="1">
            <a:spLocks noGrp="1"/>
          </p:cNvSpPr>
          <p:nvPr>
            <p:ph type="title"/>
          </p:nvPr>
        </p:nvSpPr>
        <p:spPr>
          <a:xfrm>
            <a:off x="215998" y="143999"/>
            <a:ext cx="7285055" cy="576002"/>
          </a:xfrm>
          <a:prstGeom prst="rect">
            <a:avLst/>
          </a:prstGeom>
        </p:spPr>
        <p:txBody>
          <a:bodyPr>
            <a:normAutofit fontScale="90000"/>
          </a:bodyPr>
          <a:lstStyle/>
          <a:p>
            <a:r>
              <a:rPr lang="en-GB" dirty="0" smtClean="0"/>
              <a:t>Export controls: the goals (classic)</a:t>
            </a:r>
            <a:endParaRPr dirty="0"/>
          </a:p>
        </p:txBody>
      </p:sp>
      <p:sp>
        <p:nvSpPr>
          <p:cNvPr id="477" name="Slide Number Placeholder 3"/>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7</a:t>
            </a:fld>
            <a:endParaRPr/>
          </a:p>
        </p:txBody>
      </p:sp>
      <p:sp>
        <p:nvSpPr>
          <p:cNvPr id="478" name="Text Placeholder 4"/>
          <p:cNvSpPr txBox="1">
            <a:spLocks noGrp="1"/>
          </p:cNvSpPr>
          <p:nvPr>
            <p:ph type="body" idx="1"/>
          </p:nvPr>
        </p:nvSpPr>
        <p:spPr>
          <a:xfrm>
            <a:off x="215999" y="971859"/>
            <a:ext cx="4530600" cy="3564140"/>
          </a:xfrm>
          <a:prstGeom prst="rect">
            <a:avLst/>
          </a:prstGeom>
        </p:spPr>
        <p:txBody>
          <a:bodyPr>
            <a:normAutofit/>
          </a:bodyPr>
          <a:lstStyle/>
          <a:p>
            <a:r>
              <a:rPr lang="en-GB" sz="2000" dirty="0" smtClean="0"/>
              <a:t>Domestic goal</a:t>
            </a:r>
            <a:r>
              <a:rPr lang="en-GB" sz="2000" dirty="0"/>
              <a:t>: restrict </a:t>
            </a:r>
            <a:r>
              <a:rPr lang="en-GB" sz="2000" dirty="0" smtClean="0"/>
              <a:t>exports </a:t>
            </a:r>
            <a:r>
              <a:rPr lang="en-GB" sz="2000" dirty="0"/>
              <a:t>to insulate domestic </a:t>
            </a:r>
            <a:r>
              <a:rPr lang="en-GB" sz="2000" dirty="0" smtClean="0"/>
              <a:t>prices </a:t>
            </a:r>
            <a:r>
              <a:rPr lang="en-GB" sz="2000" dirty="0"/>
              <a:t>from international price shocks. The short-term strategy is to prevent high global </a:t>
            </a:r>
            <a:r>
              <a:rPr lang="en-GB" sz="2000" dirty="0" smtClean="0"/>
              <a:t>prices </a:t>
            </a:r>
            <a:r>
              <a:rPr lang="en-GB" sz="2000" dirty="0"/>
              <a:t>from reaching the vulnerable, in order to avoid hunger, social unrest and political instability</a:t>
            </a:r>
            <a:r>
              <a:rPr lang="en-GB" sz="2000" dirty="0" smtClean="0"/>
              <a:t>.</a:t>
            </a:r>
          </a:p>
          <a:p>
            <a:endParaRPr lang="en-GB" sz="2000" dirty="0"/>
          </a:p>
          <a:p>
            <a:r>
              <a:rPr lang="en-GB" sz="2000" dirty="0"/>
              <a:t>See </a:t>
            </a:r>
            <a:r>
              <a:rPr lang="en-GB" sz="2000" dirty="0">
                <a:hlinkClick r:id="rId2"/>
              </a:rPr>
              <a:t>https://</a:t>
            </a:r>
            <a:r>
              <a:rPr lang="en-GB" sz="2000" dirty="0" smtClean="0">
                <a:hlinkClick r:id="rId2"/>
              </a:rPr>
              <a:t>www.bruegel.org/blog-post/food-security-role-and-limits-international-rules-export-restrictions</a:t>
            </a:r>
            <a:r>
              <a:rPr lang="en-GB" sz="2000" dirty="0" smtClean="0"/>
              <a:t> </a:t>
            </a:r>
            <a:endParaRPr lang="en-GB" sz="2000" dirty="0" smtClean="0"/>
          </a:p>
          <a:p>
            <a:endParaRPr sz="2000" dirty="0"/>
          </a:p>
        </p:txBody>
      </p:sp>
      <p:pic>
        <p:nvPicPr>
          <p:cNvPr id="6" name="Picture 5"/>
          <p:cNvPicPr>
            <a:picLocks noChangeAspect="1"/>
          </p:cNvPicPr>
          <p:nvPr/>
        </p:nvPicPr>
        <p:blipFill>
          <a:blip r:embed="rId3"/>
          <a:stretch>
            <a:fillRect/>
          </a:stretch>
        </p:blipFill>
        <p:spPr>
          <a:xfrm>
            <a:off x="4781605" y="971859"/>
            <a:ext cx="4198579" cy="2351204"/>
          </a:xfrm>
          <a:prstGeom prst="rect">
            <a:avLst/>
          </a:prstGeom>
        </p:spPr>
      </p:pic>
    </p:spTree>
    <p:extLst>
      <p:ext uri="{BB962C8B-B14F-4D97-AF65-F5344CB8AC3E}">
        <p14:creationId xmlns:p14="http://schemas.microsoft.com/office/powerpoint/2010/main" val="77784711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Title 1"/>
          <p:cNvSpPr txBox="1">
            <a:spLocks noGrp="1"/>
          </p:cNvSpPr>
          <p:nvPr>
            <p:ph type="title"/>
          </p:nvPr>
        </p:nvSpPr>
        <p:spPr>
          <a:xfrm>
            <a:off x="579864" y="137396"/>
            <a:ext cx="7426711" cy="501941"/>
          </a:xfrm>
          <a:prstGeom prst="rect">
            <a:avLst/>
          </a:prstGeom>
        </p:spPr>
        <p:txBody>
          <a:bodyPr>
            <a:normAutofit fontScale="90000"/>
          </a:bodyPr>
          <a:lstStyle/>
          <a:p>
            <a:r>
              <a:rPr lang="en-GB" sz="4000" dirty="0" smtClean="0"/>
              <a:t>Export restrictions, the effects</a:t>
            </a:r>
            <a:endParaRPr sz="4000" dirty="0"/>
          </a:p>
        </p:txBody>
      </p:sp>
      <p:sp>
        <p:nvSpPr>
          <p:cNvPr id="7" name="Text Placeholder 4"/>
          <p:cNvSpPr txBox="1">
            <a:spLocks noGrp="1"/>
          </p:cNvSpPr>
          <p:nvPr>
            <p:ph type="body" idx="1"/>
          </p:nvPr>
        </p:nvSpPr>
        <p:spPr>
          <a:xfrm>
            <a:off x="215999" y="971859"/>
            <a:ext cx="4530600" cy="3564140"/>
          </a:xfrm>
          <a:prstGeom prst="rect">
            <a:avLst/>
          </a:prstGeom>
        </p:spPr>
        <p:txBody>
          <a:bodyPr>
            <a:normAutofit/>
          </a:bodyPr>
          <a:lstStyle/>
          <a:p>
            <a:r>
              <a:rPr lang="en-GB" sz="2400" dirty="0" smtClean="0"/>
              <a:t>External effects</a:t>
            </a:r>
            <a:r>
              <a:rPr lang="en-GB" sz="2400" dirty="0" smtClean="0"/>
              <a:t>: raise global prices, disrupting supply chains, fuelling abroad same problems addressed locally </a:t>
            </a:r>
            <a:endParaRPr sz="2400" dirty="0"/>
          </a:p>
        </p:txBody>
      </p:sp>
      <p:pic>
        <p:nvPicPr>
          <p:cNvPr id="3" name="Picture 2"/>
          <p:cNvPicPr>
            <a:picLocks noChangeAspect="1"/>
          </p:cNvPicPr>
          <p:nvPr/>
        </p:nvPicPr>
        <p:blipFill rotWithShape="1">
          <a:blip r:embed="rId2"/>
          <a:srcRect r="7924"/>
          <a:stretch/>
        </p:blipFill>
        <p:spPr>
          <a:xfrm>
            <a:off x="494307" y="1646055"/>
            <a:ext cx="8296507" cy="3083570"/>
          </a:xfrm>
          <a:prstGeom prst="rect">
            <a:avLst/>
          </a:prstGeom>
        </p:spPr>
      </p:pic>
      <p:pic>
        <p:nvPicPr>
          <p:cNvPr id="4" name="Picture 3"/>
          <p:cNvPicPr>
            <a:picLocks noChangeAspect="1"/>
          </p:cNvPicPr>
          <p:nvPr/>
        </p:nvPicPr>
        <p:blipFill>
          <a:blip r:embed="rId3"/>
          <a:stretch>
            <a:fillRect/>
          </a:stretch>
        </p:blipFill>
        <p:spPr>
          <a:xfrm>
            <a:off x="215999" y="137396"/>
            <a:ext cx="8814883" cy="4958372"/>
          </a:xfrm>
          <a:prstGeom prst="rect">
            <a:avLst/>
          </a:prstGeom>
        </p:spPr>
      </p:pic>
    </p:spTree>
    <p:extLst>
      <p:ext uri="{BB962C8B-B14F-4D97-AF65-F5344CB8AC3E}">
        <p14:creationId xmlns:p14="http://schemas.microsoft.com/office/powerpoint/2010/main" val="32425198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Footer Placeholder 3"/>
          <p:cNvSpPr txBox="1"/>
          <p:nvPr/>
        </p:nvSpPr>
        <p:spPr>
          <a:xfrm>
            <a:off x="215999" y="4824000"/>
            <a:ext cx="4356001"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defRPr sz="700">
                <a:solidFill>
                  <a:srgbClr val="888888"/>
                </a:solidFill>
              </a:defRPr>
            </a:lvl1pPr>
          </a:lstStyle>
          <a:p>
            <a:r>
              <a:t>UNA Europa presentation</a:t>
            </a:r>
          </a:p>
        </p:txBody>
      </p:sp>
      <p:sp>
        <p:nvSpPr>
          <p:cNvPr id="486" name="Title 7"/>
          <p:cNvSpPr txBox="1">
            <a:spLocks noGrp="1"/>
          </p:cNvSpPr>
          <p:nvPr>
            <p:ph type="title"/>
          </p:nvPr>
        </p:nvSpPr>
        <p:spPr>
          <a:xfrm>
            <a:off x="119352" y="193398"/>
            <a:ext cx="7128941" cy="576002"/>
          </a:xfrm>
          <a:prstGeom prst="rect">
            <a:avLst/>
          </a:prstGeom>
        </p:spPr>
        <p:txBody>
          <a:bodyPr>
            <a:normAutofit/>
          </a:bodyPr>
          <a:lstStyle/>
          <a:p>
            <a:pPr defTabSz="672084">
              <a:defRPr sz="3724"/>
            </a:pPr>
            <a:r>
              <a:rPr lang="it-IT" dirty="0" smtClean="0"/>
              <a:t>Export restrictions: the rule</a:t>
            </a:r>
            <a:endParaRPr dirty="0"/>
          </a:p>
        </p:txBody>
      </p:sp>
      <p:sp>
        <p:nvSpPr>
          <p:cNvPr id="488" name="Slide Number Placeholder 4"/>
          <p:cNvSpPr txBox="1">
            <a:spLocks noGrp="1"/>
          </p:cNvSpPr>
          <p:nvPr>
            <p:ph type="sldNum" sz="quarter" idx="2"/>
          </p:nvPr>
        </p:nvSpPr>
        <p:spPr>
          <a:xfrm>
            <a:off x="8801000" y="4824000"/>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9</a:t>
            </a:fld>
            <a:endParaRPr/>
          </a:p>
        </p:txBody>
      </p:sp>
      <p:pic>
        <p:nvPicPr>
          <p:cNvPr id="489" name="Picture Placeholder 10" descr="Picture Placeholder 10"/>
          <p:cNvPicPr>
            <a:picLocks noGrp="1" noChangeAspect="1"/>
          </p:cNvPicPr>
          <p:nvPr>
            <p:ph type="pic" idx="21"/>
          </p:nvPr>
        </p:nvPicPr>
        <p:blipFill>
          <a:blip r:embed="rId2"/>
          <a:stretch>
            <a:fillRect/>
          </a:stretch>
        </p:blipFill>
        <p:spPr>
          <a:xfrm>
            <a:off x="4571998" y="973873"/>
            <a:ext cx="4356002" cy="3954527"/>
          </a:xfrm>
          <a:prstGeom prst="rect">
            <a:avLst/>
          </a:prstGeom>
        </p:spPr>
      </p:pic>
      <p:sp>
        <p:nvSpPr>
          <p:cNvPr id="490" name="Text Placeholder 9"/>
          <p:cNvSpPr>
            <a:spLocks noGrp="1"/>
          </p:cNvSpPr>
          <p:nvPr>
            <p:ph type="body" idx="22"/>
          </p:nvPr>
        </p:nvSpPr>
        <p:spPr>
          <a:prstGeom prst="rect">
            <a:avLst/>
          </a:prstGeom>
        </p:spPr>
        <p:txBody>
          <a:bodyPr/>
          <a:lstStyle/>
          <a:p>
            <a:endParaRPr/>
          </a:p>
        </p:txBody>
      </p:sp>
      <p:sp>
        <p:nvSpPr>
          <p:cNvPr id="491" name="Text Placeholder 11"/>
          <p:cNvSpPr>
            <a:spLocks noGrp="1"/>
          </p:cNvSpPr>
          <p:nvPr>
            <p:ph type="body" idx="23"/>
          </p:nvPr>
        </p:nvSpPr>
        <p:spPr>
          <a:prstGeom prst="rect">
            <a:avLst/>
          </a:prstGeom>
        </p:spPr>
        <p:txBody>
          <a:bodyPr/>
          <a:lstStyle/>
          <a:p>
            <a:endParaRPr dirty="0"/>
          </a:p>
        </p:txBody>
      </p:sp>
      <p:sp>
        <p:nvSpPr>
          <p:cNvPr id="11" name="Text Placeholder 4"/>
          <p:cNvSpPr txBox="1">
            <a:spLocks noGrp="1"/>
          </p:cNvSpPr>
          <p:nvPr>
            <p:ph type="body" idx="1"/>
          </p:nvPr>
        </p:nvSpPr>
        <p:spPr>
          <a:xfrm>
            <a:off x="215999" y="1568605"/>
            <a:ext cx="4199884" cy="2967394"/>
          </a:xfrm>
          <a:prstGeom prst="rect">
            <a:avLst/>
          </a:prstGeom>
        </p:spPr>
        <p:txBody>
          <a:bodyPr>
            <a:normAutofit/>
          </a:bodyPr>
          <a:lstStyle/>
          <a:p>
            <a:pPr marL="0" indent="0">
              <a:buNone/>
            </a:pPr>
            <a:endParaRPr sz="2600" dirty="0"/>
          </a:p>
        </p:txBody>
      </p:sp>
      <p:pic>
        <p:nvPicPr>
          <p:cNvPr id="3" name="Picture 2"/>
          <p:cNvPicPr>
            <a:picLocks noChangeAspect="1"/>
          </p:cNvPicPr>
          <p:nvPr/>
        </p:nvPicPr>
        <p:blipFill>
          <a:blip r:embed="rId3"/>
          <a:stretch>
            <a:fillRect/>
          </a:stretch>
        </p:blipFill>
        <p:spPr>
          <a:xfrm>
            <a:off x="200816" y="1168565"/>
            <a:ext cx="8663684" cy="1933278"/>
          </a:xfrm>
          <a:prstGeom prst="rect">
            <a:avLst/>
          </a:prstGeom>
        </p:spPr>
      </p:pic>
      <p:pic>
        <p:nvPicPr>
          <p:cNvPr id="4" name="Picture 3"/>
          <p:cNvPicPr>
            <a:picLocks noChangeAspect="1"/>
          </p:cNvPicPr>
          <p:nvPr/>
        </p:nvPicPr>
        <p:blipFill>
          <a:blip r:embed="rId4"/>
          <a:stretch>
            <a:fillRect/>
          </a:stretch>
        </p:blipFill>
        <p:spPr>
          <a:xfrm>
            <a:off x="275366" y="3579384"/>
            <a:ext cx="8729954" cy="104014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NA Presentation">
  <a:themeElements>
    <a:clrScheme name="UNA Presentation">
      <a:dk1>
        <a:srgbClr val="000000"/>
      </a:dk1>
      <a:lt1>
        <a:srgbClr val="FFFFFF"/>
      </a:lt1>
      <a:dk2>
        <a:srgbClr val="A7A7A7"/>
      </a:dk2>
      <a:lt2>
        <a:srgbClr val="535353"/>
      </a:lt2>
      <a:accent1>
        <a:srgbClr val="FF7246"/>
      </a:accent1>
      <a:accent2>
        <a:srgbClr val="A96900"/>
      </a:accent2>
      <a:accent3>
        <a:srgbClr val="E7A088"/>
      </a:accent3>
      <a:accent4>
        <a:srgbClr val="005A46"/>
      </a:accent4>
      <a:accent5>
        <a:srgbClr val="3B38EB"/>
      </a:accent5>
      <a:accent6>
        <a:srgbClr val="EDCCF7"/>
      </a:accent6>
      <a:hlink>
        <a:srgbClr val="0000FF"/>
      </a:hlink>
      <a:folHlink>
        <a:srgbClr val="FF00FF"/>
      </a:folHlink>
    </a:clrScheme>
    <a:fontScheme name="UNA Presentation">
      <a:majorFont>
        <a:latin typeface="Helvetica"/>
        <a:ea typeface="Helvetica"/>
        <a:cs typeface="Helvetica"/>
      </a:majorFont>
      <a:minorFont>
        <a:latin typeface="Calibri"/>
        <a:ea typeface="Calibri"/>
        <a:cs typeface="Calibri"/>
      </a:minorFont>
    </a:fontScheme>
    <a:fmtScheme name="UNA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NA Presentation">
  <a:themeElements>
    <a:clrScheme name="UNA Presentation">
      <a:dk1>
        <a:srgbClr val="000000"/>
      </a:dk1>
      <a:lt1>
        <a:srgbClr val="FFFFFF"/>
      </a:lt1>
      <a:dk2>
        <a:srgbClr val="A7A7A7"/>
      </a:dk2>
      <a:lt2>
        <a:srgbClr val="535353"/>
      </a:lt2>
      <a:accent1>
        <a:srgbClr val="FF7246"/>
      </a:accent1>
      <a:accent2>
        <a:srgbClr val="A96900"/>
      </a:accent2>
      <a:accent3>
        <a:srgbClr val="E7A088"/>
      </a:accent3>
      <a:accent4>
        <a:srgbClr val="005A46"/>
      </a:accent4>
      <a:accent5>
        <a:srgbClr val="3B38EB"/>
      </a:accent5>
      <a:accent6>
        <a:srgbClr val="EDCCF7"/>
      </a:accent6>
      <a:hlink>
        <a:srgbClr val="0000FF"/>
      </a:hlink>
      <a:folHlink>
        <a:srgbClr val="FF00FF"/>
      </a:folHlink>
    </a:clrScheme>
    <a:fontScheme name="UNA Presentation">
      <a:majorFont>
        <a:latin typeface="Helvetica"/>
        <a:ea typeface="Helvetica"/>
        <a:cs typeface="Helvetica"/>
      </a:majorFont>
      <a:minorFont>
        <a:latin typeface="Calibri"/>
        <a:ea typeface="Calibri"/>
        <a:cs typeface="Calibri"/>
      </a:minorFont>
    </a:fontScheme>
    <a:fmtScheme name="UNA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FC5975C00AB64CB8516CFC6D622C29" ma:contentTypeVersion="2" ma:contentTypeDescription="Create a new document." ma:contentTypeScope="" ma:versionID="721e399079420805897b8dee36347e3d">
  <xsd:schema xmlns:xsd="http://www.w3.org/2001/XMLSchema" xmlns:xs="http://www.w3.org/2001/XMLSchema" xmlns:p="http://schemas.microsoft.com/office/2006/metadata/properties" xmlns:ns2="de2fc57d-810a-4d6b-8fbc-5bc34dc3cfc4" targetNamespace="http://schemas.microsoft.com/office/2006/metadata/properties" ma:root="true" ma:fieldsID="f74a454ca65bfafb5f3e8b7485d9c68d" ns2:_="">
    <xsd:import namespace="de2fc57d-810a-4d6b-8fbc-5bc34dc3cfc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2fc57d-810a-4d6b-8fbc-5bc34dc3cf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6DF73F-38B8-4AA5-9F8C-C8E5D635639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3b72a3f9-3b77-4dda-a3d8-83545ed4d993"/>
    <ds:schemaRef ds:uri="http://purl.org/dc/terms/"/>
    <ds:schemaRef ds:uri="http://schemas.openxmlformats.org/package/2006/metadata/core-properties"/>
    <ds:schemaRef ds:uri="e4a6a635-6c44-48ed-bf10-d3856b5d0ee0"/>
    <ds:schemaRef ds:uri="http://www.w3.org/XML/1998/namespace"/>
    <ds:schemaRef ds:uri="http://purl.org/dc/dcmitype/"/>
  </ds:schemaRefs>
</ds:datastoreItem>
</file>

<file path=customXml/itemProps2.xml><?xml version="1.0" encoding="utf-8"?>
<ds:datastoreItem xmlns:ds="http://schemas.openxmlformats.org/officeDocument/2006/customXml" ds:itemID="{25F7C66A-D0E1-41E1-B007-915251F121FF}">
  <ds:schemaRefs>
    <ds:schemaRef ds:uri="http://schemas.microsoft.com/sharepoint/v3/contenttype/forms"/>
  </ds:schemaRefs>
</ds:datastoreItem>
</file>

<file path=customXml/itemProps3.xml><?xml version="1.0" encoding="utf-8"?>
<ds:datastoreItem xmlns:ds="http://schemas.openxmlformats.org/officeDocument/2006/customXml" ds:itemID="{CA330FB9-AD66-4B7E-9690-0819E5071FDC}"/>
</file>

<file path=docProps/app.xml><?xml version="1.0" encoding="utf-8"?>
<Properties xmlns="http://schemas.openxmlformats.org/officeDocument/2006/extended-properties" xmlns:vt="http://schemas.openxmlformats.org/officeDocument/2006/docPropsVTypes">
  <TotalTime>1157</TotalTime>
  <Words>986</Words>
  <Application>Microsoft Office PowerPoint</Application>
  <PresentationFormat>On-screen Show (16:9)</PresentationFormat>
  <Paragraphs>166</Paragraphs>
  <Slides>29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Georgia</vt:lpstr>
      <vt:lpstr>UNA Presentation</vt:lpstr>
      <vt:lpstr>PowerPoint Presentation</vt:lpstr>
      <vt:lpstr>The External Economic Action of the European Union and the Sustainable Development Goals</vt:lpstr>
      <vt:lpstr>Outline of the module (in progress)</vt:lpstr>
      <vt:lpstr>Outline</vt:lpstr>
      <vt:lpstr>What’s going on?</vt:lpstr>
      <vt:lpstr>PowerPoint Presentation</vt:lpstr>
      <vt:lpstr>Export controls: the goals (classic)</vt:lpstr>
      <vt:lpstr>Export restrictions, the effects</vt:lpstr>
      <vt:lpstr>Export restrictions: the rule</vt:lpstr>
      <vt:lpstr>Export restrictions: the exceptions</vt:lpstr>
      <vt:lpstr>Sustainable value chains</vt:lpstr>
      <vt:lpstr>China export restrictions</vt:lpstr>
      <vt:lpstr>US export restrictions</vt:lpstr>
      <vt:lpstr>The war on chips</vt:lpstr>
      <vt:lpstr>The war on chips</vt:lpstr>
      <vt:lpstr>EU and export restrictions</vt:lpstr>
      <vt:lpstr>EU (and others) locking in preferential access</vt:lpstr>
      <vt:lpstr>Critical Raw Materials</vt:lpstr>
      <vt:lpstr>EU Critical Raw Materials Act</vt:lpstr>
      <vt:lpstr>CRM Act</vt:lpstr>
      <vt:lpstr>Investment screening in the EU</vt:lpstr>
      <vt:lpstr>Pre-establishment guarantees</vt:lpstr>
      <vt:lpstr>Avoiding foreign control on strategic industries</vt:lpstr>
      <vt:lpstr>EU’s opening in FTAs</vt:lpstr>
      <vt:lpstr>EU screening mechanism</vt:lpstr>
      <vt:lpstr>Relevant factors:</vt:lpstr>
      <vt:lpstr>Domestic application</vt:lpstr>
      <vt:lpstr>Next stop: outbound screening?</vt:lpstr>
      <vt:lpstr>@una_europa #Una_Europa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Deirdre Kilbride</dc:creator>
  <cp:lastModifiedBy>Filippo Fontanelli</cp:lastModifiedBy>
  <cp:revision>79</cp:revision>
  <dcterms:modified xsi:type="dcterms:W3CDTF">2023-05-17T10:39:38Z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0x010100C9FC5975C00AB64CB8516CFC6D622C29</vt:lpwstr>
  </property>
  <property fmtid="{D5CDD505-2E9C-101B-9397-08002B2CF9AE}" pid="3" name="MediaServiceImageTags">
    <vt:lpwstr/>
  </property>
</Properties>
</file>